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5" r:id="rId1"/>
  </p:sldMasterIdLst>
  <p:notesMasterIdLst>
    <p:notesMasterId r:id="rId26"/>
  </p:notesMasterIdLst>
  <p:sldIdLst>
    <p:sldId id="256" r:id="rId2"/>
    <p:sldId id="263" r:id="rId3"/>
    <p:sldId id="264" r:id="rId4"/>
    <p:sldId id="265" r:id="rId5"/>
    <p:sldId id="276" r:id="rId6"/>
    <p:sldId id="277" r:id="rId7"/>
    <p:sldId id="267" r:id="rId8"/>
    <p:sldId id="266" r:id="rId9"/>
    <p:sldId id="273" r:id="rId10"/>
    <p:sldId id="268" r:id="rId11"/>
    <p:sldId id="287" r:id="rId12"/>
    <p:sldId id="270" r:id="rId13"/>
    <p:sldId id="271" r:id="rId14"/>
    <p:sldId id="272" r:id="rId15"/>
    <p:sldId id="286" r:id="rId16"/>
    <p:sldId id="284" r:id="rId17"/>
    <p:sldId id="278" r:id="rId18"/>
    <p:sldId id="280" r:id="rId19"/>
    <p:sldId id="281" r:id="rId20"/>
    <p:sldId id="285" r:id="rId21"/>
    <p:sldId id="282" r:id="rId22"/>
    <p:sldId id="288" r:id="rId23"/>
    <p:sldId id="289"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p14:section name="Untitled Section" id="{F0DE3B13-7CC1-8140-A750-46C323FD52DE}">
          <p14:sldIdLst>
            <p14:sldId id="256"/>
            <p14:sldId id="263"/>
            <p14:sldId id="264"/>
            <p14:sldId id="265"/>
            <p14:sldId id="276"/>
            <p14:sldId id="277"/>
            <p14:sldId id="267"/>
            <p14:sldId id="266"/>
            <p14:sldId id="273"/>
            <p14:sldId id="268"/>
            <p14:sldId id="270"/>
            <p14:sldId id="271"/>
            <p14:sldId id="272"/>
            <p14:sldId id="286"/>
            <p14:sldId id="284"/>
            <p14:sldId id="278"/>
            <p14:sldId id="280"/>
            <p14:sldId id="281"/>
            <p14:sldId id="285"/>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99"/>
    <a:srgbClr val="E6DA1C"/>
    <a:srgbClr val="1C2A5F"/>
    <a:srgbClr val="3879AA"/>
    <a:srgbClr val="1F204A"/>
    <a:srgbClr val="648FB8"/>
    <a:srgbClr val="6D8FB8"/>
    <a:srgbClr val="01225A"/>
    <a:srgbClr val="01225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41" autoAdjust="0"/>
  </p:normalViewPr>
  <p:slideViewPr>
    <p:cSldViewPr snapToGrid="0" snapToObjects="1">
      <p:cViewPr>
        <p:scale>
          <a:sx n="100" d="100"/>
          <a:sy n="100" d="100"/>
        </p:scale>
        <p:origin x="-4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85F93-3331-FC49-AD6A-9F1BADDFFD3B}" type="datetimeFigureOut">
              <a:rPr lang="en-US" smtClean="0"/>
              <a:pPr/>
              <a:t>4/28/16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3B4A-6097-FB45-A0CD-0CBBE2D005F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6054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3" descr="NOC powerpoint.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92425"/>
            <a:ext cx="7772400" cy="638175"/>
          </a:xfrm>
          <a:prstGeom prst="rect">
            <a:avLst/>
          </a:prstGeom>
        </p:spPr>
        <p:txBody>
          <a:bodyPr/>
          <a:lstStyle>
            <a:lvl1pPr>
              <a:defRPr>
                <a:solidFill>
                  <a:srgbClr val="E6DA1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44900"/>
            <a:ext cx="6400800" cy="368300"/>
          </a:xfrm>
          <a:prstGeom prst="rect">
            <a:avLst/>
          </a:prstGeom>
        </p:spPr>
        <p:txBody>
          <a:bodyPr>
            <a:normAutofit/>
          </a:bodyPr>
          <a:lstStyle>
            <a:lvl1pPr marL="0" indent="0" algn="ctr">
              <a:buNone/>
              <a:defRPr sz="15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Content Placeholder 4"/>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79842" y="6481035"/>
            <a:ext cx="379231" cy="37696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777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8822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8601"/>
            <a:ext cx="7772400" cy="584200"/>
          </a:xfrm>
          <a:prstGeom prst="rect">
            <a:avLst/>
          </a:prstGeom>
        </p:spPr>
        <p:txBody>
          <a:bodyPr anchor="t">
            <a:normAutofit/>
          </a:bodyPr>
          <a:lstStyle>
            <a:lvl1pPr algn="ctr">
              <a:defRPr sz="3000" b="0" i="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3365501"/>
            <a:ext cx="7772400" cy="558799"/>
          </a:xfrm>
          <a:prstGeom prst="rect">
            <a:avLst/>
          </a:prstGeom>
        </p:spPr>
        <p:txBody>
          <a:bodyPr anchor="ctr" anchorCtr="0">
            <a:normAutofit/>
          </a:bodyPr>
          <a:lstStyle>
            <a:lvl1pPr marL="0" indent="0" algn="ctr">
              <a:buNone/>
              <a:defRPr sz="1500" b="1" i="0" cap="all">
                <a:solidFill>
                  <a:srgbClr val="3879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08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787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041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18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52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1707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Header Arial bold 30pt dark blue</a:t>
            </a:r>
            <a:endParaRPr lang="en-US" dirty="0"/>
          </a:p>
        </p:txBody>
      </p:sp>
      <p:sp>
        <p:nvSpPr>
          <p:cNvPr id="8" name="Text Placeholder 2"/>
          <p:cNvSpPr>
            <a:spLocks noGrp="1"/>
          </p:cNvSpPr>
          <p:nvPr>
            <p:ph type="body" idx="1"/>
          </p:nvPr>
        </p:nvSpPr>
        <p:spPr>
          <a:xfrm>
            <a:off x="457200" y="1600201"/>
            <a:ext cx="8229600" cy="429999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black</a:t>
            </a:r>
          </a:p>
          <a:p>
            <a:pPr lvl="2"/>
            <a:r>
              <a:rPr lang="en-GB" dirty="0" smtClean="0"/>
              <a:t>Second level whit</a:t>
            </a:r>
          </a:p>
        </p:txBody>
      </p:sp>
      <p:pic>
        <p:nvPicPr>
          <p:cNvPr id="3" name="Picture 2" descr="NOC powerpoint footers.jpg"/>
          <p:cNvPicPr>
            <a:picLocks noChangeAspect="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5955792"/>
            <a:ext cx="9144000" cy="902208"/>
          </a:xfrm>
          <a:prstGeom prst="rect">
            <a:avLst/>
          </a:prstGeom>
        </p:spPr>
      </p:pic>
      <p:pic>
        <p:nvPicPr>
          <p:cNvPr id="5" name="Content Placeholder 4"/>
          <p:cNvPicPr>
            <a:picLocks noChangeAspect="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79842" y="6481035"/>
            <a:ext cx="379231" cy="37696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223333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 id="2147483663" r:id="rId7"/>
    <p:sldLayoutId id="2147483664" r:id="rId8"/>
  </p:sldLayoutIdLst>
  <p:timing>
    <p:tnLst>
      <p:par>
        <p:cTn id="1" dur="indefinite" restart="never" nodeType="tmRoot"/>
      </p:par>
    </p:tnLst>
  </p:timing>
  <p:txStyles>
    <p:titleStyle>
      <a:lvl1pPr algn="ctr" defTabSz="457200" rtl="0" eaLnBrk="1" latinLnBrk="0" hangingPunct="1">
        <a:spcBef>
          <a:spcPct val="0"/>
        </a:spcBef>
        <a:buNone/>
        <a:defRPr sz="3000" kern="1200">
          <a:solidFill>
            <a:srgbClr val="1F204A"/>
          </a:solidFill>
          <a:latin typeface="+mj-lt"/>
          <a:ea typeface="+mj-ea"/>
          <a:cs typeface="+mj-cs"/>
        </a:defRPr>
      </a:lvl1pPr>
    </p:titleStyle>
    <p:bodyStyle>
      <a:lvl1pPr marL="0" indent="0" algn="l" defTabSz="457200" rtl="0" eaLnBrk="1" latinLnBrk="0" hangingPunct="1">
        <a:spcBef>
          <a:spcPct val="20000"/>
        </a:spcBef>
        <a:buFontTx/>
        <a:buNone/>
        <a:defRPr sz="2000" kern="1200">
          <a:solidFill>
            <a:srgbClr val="3879AA"/>
          </a:solidFill>
          <a:latin typeface="+mn-lt"/>
          <a:ea typeface="+mn-ea"/>
          <a:cs typeface="+mn-cs"/>
        </a:defRPr>
      </a:lvl1pPr>
      <a:lvl2pPr marL="0" indent="-216000" algn="l" defTabSz="457200" rtl="0" eaLnBrk="1" latinLnBrk="0" hangingPunct="1">
        <a:spcBef>
          <a:spcPts val="480"/>
        </a:spcBef>
        <a:buFont typeface="Arial"/>
        <a:buChar char="•"/>
        <a:defRPr sz="2000" kern="1200">
          <a:solidFill>
            <a:schemeClr val="tx1"/>
          </a:solidFill>
          <a:latin typeface="+mn-lt"/>
          <a:ea typeface="+mn-ea"/>
          <a:cs typeface="+mn-cs"/>
        </a:defRPr>
      </a:lvl2pPr>
      <a:lvl3pPr marL="0" indent="-2160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argodatamgt.org/Documentation"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www.fixo3.e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iolis.eu.org/Data-Products/Too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www.bodc.ac.uk/data/codes_and_formats/vocabulary_search/"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www.bodc.ac.uk/data/online_delivery/nodb/search/"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seadatanet.org/" TargetMode="External"/><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www.seadatanet.org/" TargetMode="External"/><Relationship Id="rId4" Type="http://schemas.openxmlformats.org/officeDocument/2006/relationships/image" Target="../media/image27.tiff"/><Relationship Id="rId5" Type="http://schemas.openxmlformats.org/officeDocument/2006/relationships/image" Target="../media/image28.tiff"/><Relationship Id="rId6" Type="http://schemas.openxmlformats.org/officeDocument/2006/relationships/hyperlink" Target="https://www.bodc.ac.uk/data/online_delivery/nodb/search/" TargetMode="External"/><Relationship Id="rId7" Type="http://schemas.openxmlformats.org/officeDocument/2006/relationships/image" Target="../media/image29.tiff"/><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oceansites.org/docum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hyperlink" Target="http://coaps.fsu.edu/woce/docs/qchbook/qchbook.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Data QC and best practices</a:t>
            </a:r>
            <a:endParaRPr lang="en-US" dirty="0"/>
          </a:p>
        </p:txBody>
      </p:sp>
      <p:sp>
        <p:nvSpPr>
          <p:cNvPr id="3" name="Subtitle 2"/>
          <p:cNvSpPr>
            <a:spLocks noGrp="1"/>
          </p:cNvSpPr>
          <p:nvPr>
            <p:ph type="subTitle" idx="1"/>
          </p:nvPr>
        </p:nvSpPr>
        <p:spPr/>
        <p:txBody>
          <a:bodyPr/>
          <a:lstStyle/>
          <a:p>
            <a:r>
              <a:rPr lang="en-US" dirty="0"/>
              <a:t>Louise </a:t>
            </a:r>
            <a:r>
              <a:rPr lang="en-US" dirty="0" err="1"/>
              <a:t>darroch</a:t>
            </a:r>
            <a:r>
              <a:rPr lang="en-US" dirty="0"/>
              <a:t>, </a:t>
            </a:r>
            <a:r>
              <a:rPr lang="en-US" dirty="0" err="1"/>
              <a:t>justin</a:t>
            </a:r>
            <a:r>
              <a:rPr lang="en-US" dirty="0"/>
              <a:t> buck (BODC, NOC)</a:t>
            </a:r>
          </a:p>
          <a:p>
            <a:endParaRPr lang="en-US" dirty="0"/>
          </a:p>
        </p:txBody>
      </p:sp>
      <p:pic>
        <p:nvPicPr>
          <p:cNvPr id="4" name="Picture 2" descr="http://www.oceansites.org/documents/oceansites-logo.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26450" y="758825"/>
            <a:ext cx="2321875" cy="1800000"/>
          </a:xfrm>
          <a:prstGeom prst="rect">
            <a:avLst/>
          </a:prstGeom>
          <a:noFill/>
          <a:ln>
            <a:solidFill>
              <a:schemeClr val="tx1"/>
            </a:solid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descr="https://www.atlantos-h2020.eu/download/Media/Atlantos-Logo-small.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06665" y="4430286"/>
            <a:ext cx="2161443" cy="65563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204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62280" y="251130"/>
            <a:ext cx="6924520" cy="1143000"/>
          </a:xfrm>
        </p:spPr>
        <p:txBody>
          <a:bodyPr/>
          <a:lstStyle/>
          <a:p>
            <a:r>
              <a:rPr lang="en-GB" dirty="0" smtClean="0"/>
              <a:t>Example standard QC procedures</a:t>
            </a:r>
            <a:endParaRPr lang="en-GB" dirty="0"/>
          </a:p>
        </p:txBody>
      </p:sp>
      <p:pic>
        <p:nvPicPr>
          <p:cNvPr id="5122"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889172"/>
            <a:ext cx="4625092" cy="3774979"/>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3" name="TextBox 2"/>
          <p:cNvSpPr txBox="1"/>
          <p:nvPr/>
        </p:nvSpPr>
        <p:spPr>
          <a:xfrm>
            <a:off x="460449" y="1422916"/>
            <a:ext cx="4621843" cy="369332"/>
          </a:xfrm>
          <a:prstGeom prst="rect">
            <a:avLst/>
          </a:prstGeom>
          <a:noFill/>
        </p:spPr>
        <p:txBody>
          <a:bodyPr wrap="none" rtlCol="0">
            <a:spAutoFit/>
          </a:bodyPr>
          <a:lstStyle/>
          <a:p>
            <a:r>
              <a:rPr lang="en-GB" dirty="0">
                <a:hlinkClick r:id="rId3"/>
              </a:rPr>
              <a:t>http://www.argodatamgt.org/Documentation</a:t>
            </a:r>
            <a:endParaRPr lang="en-GB" dirty="0"/>
          </a:p>
        </p:txBody>
      </p:sp>
      <p:pic>
        <p:nvPicPr>
          <p:cNvPr id="5" name="Picture 4"/>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2480" y="251130"/>
            <a:ext cx="1016000" cy="1016000"/>
          </a:xfrm>
          <a:prstGeom prst="rect">
            <a:avLst/>
          </a:prstGeom>
        </p:spPr>
      </p:pic>
      <p:sp>
        <p:nvSpPr>
          <p:cNvPr id="6" name="Oval 5"/>
          <p:cNvSpPr/>
          <p:nvPr/>
        </p:nvSpPr>
        <p:spPr>
          <a:xfrm>
            <a:off x="1219355" y="3371849"/>
            <a:ext cx="1085850" cy="3333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5221132" y="2095500"/>
            <a:ext cx="3779994"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Flagging protocols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CTD pressure tests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Pressure and salinity adjustments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Protocols for near-real time and delayed-mode data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51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62280" y="251130"/>
            <a:ext cx="6924520" cy="1143000"/>
          </a:xfrm>
        </p:spPr>
        <p:txBody>
          <a:bodyPr/>
          <a:lstStyle/>
          <a:p>
            <a:r>
              <a:rPr lang="en-GB" dirty="0" smtClean="0"/>
              <a:t>Example standard QC procedures</a:t>
            </a:r>
            <a:endParaRPr lang="en-GB" dirty="0"/>
          </a:p>
        </p:txBody>
      </p:sp>
      <p:sp>
        <p:nvSpPr>
          <p:cNvPr id="3" name="TextBox 2"/>
          <p:cNvSpPr txBox="1"/>
          <p:nvPr/>
        </p:nvSpPr>
        <p:spPr>
          <a:xfrm>
            <a:off x="1762280" y="1422916"/>
            <a:ext cx="2198038" cy="369332"/>
          </a:xfrm>
          <a:prstGeom prst="rect">
            <a:avLst/>
          </a:prstGeom>
          <a:noFill/>
        </p:spPr>
        <p:txBody>
          <a:bodyPr wrap="none" rtlCol="0">
            <a:spAutoFit/>
          </a:bodyPr>
          <a:lstStyle/>
          <a:p>
            <a:r>
              <a:rPr lang="en-US" dirty="0" smtClean="0">
                <a:hlinkClick r:id="rId2"/>
              </a:rPr>
              <a:t>http://www.fixo3.eu/</a:t>
            </a:r>
            <a:endParaRPr lang="en-GB" dirty="0"/>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2480" y="251130"/>
            <a:ext cx="1016000" cy="1016000"/>
          </a:xfrm>
          <a:prstGeom prst="rect">
            <a:avLst/>
          </a:prstGeom>
        </p:spPr>
      </p:pic>
      <p:sp>
        <p:nvSpPr>
          <p:cNvPr id="4" name="TextBox 3"/>
          <p:cNvSpPr txBox="1"/>
          <p:nvPr/>
        </p:nvSpPr>
        <p:spPr>
          <a:xfrm>
            <a:off x="5221132" y="2095500"/>
            <a:ext cx="3779994"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QC procedures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8" name="Picture 7" descr="IMG_1724.JPG"/>
          <p:cNvPicPr>
            <a:picLocks noChangeAspect="1"/>
          </p:cNvPicPr>
          <p:nvPr/>
        </p:nvPicPr>
        <p:blipFill>
          <a:blip r:embed="rId4"/>
          <a:stretch>
            <a:fillRect/>
          </a:stretch>
        </p:blipFill>
        <p:spPr>
          <a:xfrm>
            <a:off x="460449" y="2095500"/>
            <a:ext cx="4391970" cy="32939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51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smtClean="0"/>
              <a:t>Q2. </a:t>
            </a:r>
            <a:r>
              <a:rPr lang="en-GB" dirty="0"/>
              <a:t/>
            </a:r>
            <a:br>
              <a:rPr lang="en-GB" dirty="0"/>
            </a:br>
            <a:r>
              <a:rPr lang="en-GB" dirty="0"/>
              <a:t>Is there data in </a:t>
            </a:r>
            <a:r>
              <a:rPr lang="en-GB" dirty="0" err="1"/>
              <a:t>OceanSITES</a:t>
            </a:r>
            <a:r>
              <a:rPr lang="en-GB" dirty="0"/>
              <a:t>, not currently </a:t>
            </a:r>
            <a:r>
              <a:rPr lang="en-GB" dirty="0" err="1"/>
              <a:t>QC’d</a:t>
            </a:r>
            <a:r>
              <a:rPr lang="en-GB" dirty="0"/>
              <a:t> at </a:t>
            </a:r>
            <a:r>
              <a:rPr lang="en-GB" dirty="0" smtClean="0"/>
              <a:t>all and </a:t>
            </a:r>
            <a:r>
              <a:rPr lang="en-GB" dirty="0"/>
              <a:t>if so is this a DMT issue or Steering Team issue?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7701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smtClean="0"/>
              <a:t>Q2. </a:t>
            </a:r>
            <a:r>
              <a:rPr lang="en-GB" dirty="0"/>
              <a:t/>
            </a:r>
            <a:br>
              <a:rPr lang="en-GB" dirty="0"/>
            </a:br>
            <a:r>
              <a:rPr lang="en-GB" dirty="0"/>
              <a:t>Is there data in </a:t>
            </a:r>
            <a:r>
              <a:rPr lang="en-GB" dirty="0" err="1" smtClean="0"/>
              <a:t>OceanSITES</a:t>
            </a:r>
            <a:r>
              <a:rPr lang="en-GB" dirty="0" smtClean="0"/>
              <a:t>…?</a:t>
            </a:r>
          </a:p>
          <a:p>
            <a:endParaRPr lang="en-GB" dirty="0"/>
          </a:p>
          <a:p>
            <a:r>
              <a:rPr lang="en-GB" dirty="0" smtClean="0"/>
              <a:t>Is there data not </a:t>
            </a:r>
            <a:r>
              <a:rPr lang="en-GB" dirty="0"/>
              <a:t>currently </a:t>
            </a:r>
            <a:r>
              <a:rPr lang="en-GB" dirty="0" err="1"/>
              <a:t>QC’d</a:t>
            </a:r>
            <a:r>
              <a:rPr lang="en-GB" dirty="0"/>
              <a:t> at </a:t>
            </a:r>
            <a:r>
              <a:rPr lang="en-GB" dirty="0" smtClean="0"/>
              <a:t>all…?</a:t>
            </a:r>
          </a:p>
          <a:p>
            <a:r>
              <a:rPr lang="en-GB" dirty="0" smtClean="0"/>
              <a:t>                        </a:t>
            </a:r>
            <a:endParaRPr lang="en-GB" dirty="0"/>
          </a:p>
        </p:txBody>
      </p:sp>
      <p:sp>
        <p:nvSpPr>
          <p:cNvPr id="5" name="Rectangle 4"/>
          <p:cNvSpPr/>
          <p:nvPr/>
        </p:nvSpPr>
        <p:spPr>
          <a:xfrm>
            <a:off x="4195978" y="1763315"/>
            <a:ext cx="10276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750003"/>
              </p:ext>
            </p:extLst>
          </p:nvPr>
        </p:nvGraphicFramePr>
        <p:xfrm>
          <a:off x="2019824" y="3556000"/>
          <a:ext cx="4943476" cy="1836000"/>
        </p:xfrm>
        <a:graphic>
          <a:graphicData uri="http://schemas.openxmlformats.org/drawingml/2006/table">
            <a:tbl>
              <a:tblPr firstRow="1" bandRow="1">
                <a:tableStyleId>{5940675A-B579-460E-94D1-54222C63F5DA}</a:tableStyleId>
              </a:tblPr>
              <a:tblGrid>
                <a:gridCol w="2240012"/>
                <a:gridCol w="1331863"/>
                <a:gridCol w="1371601"/>
              </a:tblGrid>
              <a:tr h="459000">
                <a:tc>
                  <a:txBody>
                    <a:bodyPr/>
                    <a:lstStyle/>
                    <a:p>
                      <a:r>
                        <a:rPr lang="en-GB" sz="1400" dirty="0" smtClean="0">
                          <a:solidFill>
                            <a:schemeClr val="bg1"/>
                          </a:solidFill>
                        </a:rPr>
                        <a:t>What</a:t>
                      </a:r>
                      <a:endParaRPr lang="en-GB" sz="1400" dirty="0">
                        <a:solidFill>
                          <a:schemeClr val="bg1"/>
                        </a:solidFill>
                      </a:endParaRPr>
                    </a:p>
                  </a:txBody>
                  <a:tcPr>
                    <a:solidFill>
                      <a:srgbClr val="000099"/>
                    </a:solidFill>
                  </a:tcPr>
                </a:tc>
                <a:tc>
                  <a:txBody>
                    <a:bodyPr/>
                    <a:lstStyle/>
                    <a:p>
                      <a:r>
                        <a:rPr lang="en-GB" sz="1400" dirty="0" smtClean="0">
                          <a:solidFill>
                            <a:schemeClr val="bg1"/>
                          </a:solidFill>
                        </a:rPr>
                        <a:t>Number</a:t>
                      </a:r>
                      <a:endParaRPr lang="en-GB" sz="1400" dirty="0">
                        <a:solidFill>
                          <a:schemeClr val="bg1"/>
                        </a:solidFill>
                      </a:endParaRPr>
                    </a:p>
                  </a:txBody>
                  <a:tcPr>
                    <a:solidFill>
                      <a:srgbClr val="000099"/>
                    </a:solidFill>
                  </a:tcPr>
                </a:tc>
                <a:tc>
                  <a:txBody>
                    <a:bodyPr/>
                    <a:lstStyle/>
                    <a:p>
                      <a:r>
                        <a:rPr lang="en-GB" sz="1400" dirty="0" smtClean="0">
                          <a:solidFill>
                            <a:schemeClr val="bg1"/>
                          </a:solidFill>
                        </a:rPr>
                        <a:t>%</a:t>
                      </a:r>
                      <a:endParaRPr lang="en-GB" sz="1400" dirty="0">
                        <a:solidFill>
                          <a:schemeClr val="bg1"/>
                        </a:solidFill>
                      </a:endParaRPr>
                    </a:p>
                  </a:txBody>
                  <a:tcPr>
                    <a:solidFill>
                      <a:srgbClr val="000099"/>
                    </a:solidFill>
                  </a:tcPr>
                </a:tc>
              </a:tr>
              <a:tr h="459000">
                <a:tc>
                  <a:txBody>
                    <a:bodyPr/>
                    <a:lstStyle/>
                    <a:p>
                      <a:r>
                        <a:rPr lang="en-GB" sz="1400" dirty="0" smtClean="0"/>
                        <a:t>Total</a:t>
                      </a:r>
                      <a:endParaRPr lang="en-GB" sz="1400" dirty="0"/>
                    </a:p>
                  </a:txBody>
                  <a:tcPr/>
                </a:tc>
                <a:tc>
                  <a:txBody>
                    <a:bodyPr/>
                    <a:lstStyle/>
                    <a:p>
                      <a:r>
                        <a:rPr lang="en-GB" sz="1400" dirty="0" smtClean="0"/>
                        <a:t>31150</a:t>
                      </a:r>
                      <a:endParaRPr lang="en-GB" sz="1400" dirty="0"/>
                    </a:p>
                  </a:txBody>
                  <a:tcPr/>
                </a:tc>
                <a:tc>
                  <a:txBody>
                    <a:bodyPr/>
                    <a:lstStyle/>
                    <a:p>
                      <a:endParaRPr lang="en-GB" sz="1400"/>
                    </a:p>
                  </a:txBody>
                  <a:tcPr/>
                </a:tc>
              </a:tr>
              <a:tr h="459000">
                <a:tc>
                  <a:txBody>
                    <a:bodyPr/>
                    <a:lstStyle/>
                    <a:p>
                      <a:r>
                        <a:rPr lang="en-GB" sz="1400" dirty="0" err="1" smtClean="0"/>
                        <a:t>QC’d</a:t>
                      </a:r>
                      <a:endParaRPr lang="en-GB" sz="1400" dirty="0"/>
                    </a:p>
                  </a:txBody>
                  <a:tcPr/>
                </a:tc>
                <a:tc>
                  <a:txBody>
                    <a:bodyPr/>
                    <a:lstStyle/>
                    <a:p>
                      <a:endParaRPr lang="en-GB" sz="1400" dirty="0"/>
                    </a:p>
                  </a:txBody>
                  <a:tcPr/>
                </a:tc>
                <a:tc>
                  <a:txBody>
                    <a:bodyPr/>
                    <a:lstStyle/>
                    <a:p>
                      <a:endParaRPr lang="en-GB" sz="1400" dirty="0"/>
                    </a:p>
                  </a:txBody>
                  <a:tcPr/>
                </a:tc>
              </a:tr>
              <a:tr h="459000">
                <a:tc>
                  <a:txBody>
                    <a:bodyPr/>
                    <a:lstStyle/>
                    <a:p>
                      <a:r>
                        <a:rPr lang="en-GB" sz="1400" dirty="0" smtClean="0"/>
                        <a:t>Not </a:t>
                      </a:r>
                      <a:r>
                        <a:rPr lang="en-GB" sz="1400" dirty="0" err="1" smtClean="0"/>
                        <a:t>QC’d</a:t>
                      </a:r>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
        <p:nvSpPr>
          <p:cNvPr id="6" name="Rectangle 5"/>
          <p:cNvSpPr/>
          <p:nvPr/>
        </p:nvSpPr>
        <p:spPr>
          <a:xfrm>
            <a:off x="5413921" y="2555080"/>
            <a:ext cx="983162" cy="5847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50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1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smtClean="0"/>
              <a:t>Q2. </a:t>
            </a:r>
            <a:r>
              <a:rPr lang="en-GB" dirty="0"/>
              <a:t/>
            </a:r>
            <a:br>
              <a:rPr lang="en-GB" dirty="0"/>
            </a:br>
            <a:r>
              <a:rPr lang="en-GB" dirty="0" smtClean="0"/>
              <a:t>…..and </a:t>
            </a:r>
            <a:r>
              <a:rPr lang="en-GB" dirty="0"/>
              <a:t>if so is this a DMT </a:t>
            </a:r>
            <a:r>
              <a:rPr lang="en-GB" dirty="0" smtClean="0"/>
              <a:t>issue </a:t>
            </a:r>
            <a:r>
              <a:rPr lang="en-GB" dirty="0"/>
              <a:t>or Steering Team issue?</a:t>
            </a:r>
          </a:p>
        </p:txBody>
      </p:sp>
      <p:sp>
        <p:nvSpPr>
          <p:cNvPr id="6" name="Rectangle 5"/>
          <p:cNvSpPr/>
          <p:nvPr/>
        </p:nvSpPr>
        <p:spPr>
          <a:xfrm>
            <a:off x="3033033" y="2401490"/>
            <a:ext cx="289534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Steering team</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5" name="Group 4"/>
          <p:cNvGrpSpPr/>
          <p:nvPr/>
        </p:nvGrpSpPr>
        <p:grpSpPr>
          <a:xfrm>
            <a:off x="1695450" y="3633787"/>
            <a:ext cx="5978915" cy="1381126"/>
            <a:chOff x="2066925" y="3633787"/>
            <a:chExt cx="5978915" cy="1381126"/>
          </a:xfrm>
        </p:grpSpPr>
        <p:pic>
          <p:nvPicPr>
            <p:cNvPr id="8194" name="Picture 2" descr="C:\Users\LORR\AppData\Local\Microsoft\Windows\Temporary Internet Files\Content.IE5\7OMEKUI6\Lingote_oro[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66925" y="3966210"/>
              <a:ext cx="1097280" cy="77724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196" name="Picture 4" descr="Image result for car sales"/>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40665" y="3633787"/>
              <a:ext cx="3305175" cy="138112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3705225" y="4107418"/>
              <a:ext cx="389850" cy="369332"/>
            </a:xfrm>
            <a:prstGeom prst="rect">
              <a:avLst/>
            </a:prstGeom>
            <a:noFill/>
          </p:spPr>
          <p:txBody>
            <a:bodyPr wrap="none" rtlCol="0">
              <a:spAutoFit/>
            </a:bodyPr>
            <a:lstStyle/>
            <a:p>
              <a:r>
                <a:rPr lang="en-GB" dirty="0" smtClean="0"/>
                <a:t>or</a:t>
              </a:r>
              <a:endParaRPr lang="en-GB" dirty="0"/>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4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a:xfrm>
            <a:off x="457200" y="1600201"/>
            <a:ext cx="8229600" cy="1962150"/>
          </a:xfrm>
        </p:spPr>
        <p:txBody>
          <a:bodyPr/>
          <a:lstStyle/>
          <a:p>
            <a:r>
              <a:rPr lang="en-GB" dirty="0" smtClean="0"/>
              <a:t>Q2A. </a:t>
            </a:r>
            <a:r>
              <a:rPr lang="en-GB" dirty="0"/>
              <a:t/>
            </a:r>
            <a:br>
              <a:rPr lang="en-GB" dirty="0"/>
            </a:br>
            <a:r>
              <a:rPr lang="en-GB" dirty="0" smtClean="0"/>
              <a:t>Should the data format checker be checking all mandatory fields….? </a:t>
            </a:r>
          </a:p>
          <a:p>
            <a:endParaRPr lang="en-GB" dirty="0"/>
          </a:p>
          <a:p>
            <a:r>
              <a:rPr lang="en-GB" dirty="0" smtClean="0"/>
              <a:t>….if so, is it?</a:t>
            </a:r>
          </a:p>
          <a:p>
            <a:endParaRPr lang="en-GB" dirty="0"/>
          </a:p>
          <a:p>
            <a:endParaRPr lang="en-GB" dirty="0"/>
          </a:p>
        </p:txBody>
      </p:sp>
      <p:sp>
        <p:nvSpPr>
          <p:cNvPr id="4" name="Rectangle 3"/>
          <p:cNvSpPr/>
          <p:nvPr/>
        </p:nvSpPr>
        <p:spPr>
          <a:xfrm>
            <a:off x="7577353" y="2218817"/>
            <a:ext cx="10276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410386" y="2511205"/>
            <a:ext cx="731691" cy="58477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390650" y="3114675"/>
            <a:ext cx="6432338" cy="3416320"/>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GB" dirty="0" smtClean="0"/>
              <a:t>Available </a:t>
            </a:r>
            <a:r>
              <a:rPr lang="en-GB" dirty="0"/>
              <a:t>at </a:t>
            </a:r>
            <a:r>
              <a:rPr lang="en-GB" dirty="0">
                <a:hlinkClick r:id="rId2"/>
              </a:rPr>
              <a:t>http://www.coriolis.eu.org/Data-Products/Tools</a:t>
            </a:r>
            <a:endParaRPr lang="en-GB" dirty="0" smtClean="0"/>
          </a:p>
          <a:p>
            <a:pPr marL="285750" indent="-285750">
              <a:lnSpc>
                <a:spcPct val="200000"/>
              </a:lnSpc>
              <a:buFont typeface="Arial" panose="020B0604020202020204" pitchFamily="34" charset="0"/>
              <a:buChar char="•"/>
            </a:pPr>
            <a:r>
              <a:rPr lang="en-GB" dirty="0" smtClean="0"/>
              <a:t>Used by GDACs to check data</a:t>
            </a:r>
          </a:p>
          <a:p>
            <a:pPr marL="285750" indent="-285750">
              <a:lnSpc>
                <a:spcPct val="200000"/>
              </a:lnSpc>
              <a:buFont typeface="Arial" panose="020B0604020202020204" pitchFamily="34" charset="0"/>
              <a:buChar char="•"/>
            </a:pPr>
            <a:r>
              <a:rPr lang="en-GB" dirty="0" smtClean="0"/>
              <a:t>Should check any version of </a:t>
            </a:r>
            <a:r>
              <a:rPr lang="en-GB" dirty="0" err="1" smtClean="0"/>
              <a:t>NetCDF</a:t>
            </a:r>
            <a:r>
              <a:rPr lang="en-GB" dirty="0" smtClean="0"/>
              <a:t> sent</a:t>
            </a:r>
          </a:p>
          <a:p>
            <a:pPr marL="285750" indent="-285750">
              <a:lnSpc>
                <a:spcPct val="200000"/>
              </a:lnSpc>
              <a:buFont typeface="Arial" panose="020B0604020202020204" pitchFamily="34" charset="0"/>
              <a:buChar char="•"/>
            </a:pPr>
            <a:r>
              <a:rPr lang="en-GB" dirty="0" smtClean="0"/>
              <a:t>Should have documentation</a:t>
            </a:r>
          </a:p>
          <a:p>
            <a:pPr marL="285750" indent="-285750">
              <a:lnSpc>
                <a:spcPct val="200000"/>
              </a:lnSpc>
              <a:buFont typeface="Arial" panose="020B0604020202020204" pitchFamily="34" charset="0"/>
              <a:buChar char="•"/>
            </a:pPr>
            <a:endParaRPr lang="en-GB" dirty="0"/>
          </a:p>
          <a:p>
            <a:pPr marL="285750" indent="-285750">
              <a:lnSpc>
                <a:spcPct val="200000"/>
              </a:lnSpc>
              <a:buFont typeface="Arial" panose="020B0604020202020204" pitchFamily="34" charset="0"/>
              <a:buChar char="•"/>
            </a:pP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73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smtClean="0"/>
              <a:t>Q3. </a:t>
            </a:r>
            <a:r>
              <a:rPr lang="en-GB" dirty="0"/>
              <a:t/>
            </a:r>
            <a:br>
              <a:rPr lang="en-GB" dirty="0"/>
            </a:br>
            <a:r>
              <a:rPr lang="en-GB" dirty="0" smtClean="0"/>
              <a:t>Perspective/challenges from </a:t>
            </a:r>
            <a:r>
              <a:rPr lang="en-GB" dirty="0" err="1" smtClean="0"/>
              <a:t>AtlantOS</a:t>
            </a: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555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66975" y="274638"/>
            <a:ext cx="6219824" cy="1143000"/>
          </a:xfrm>
        </p:spPr>
        <p:txBody>
          <a:bodyPr>
            <a:normAutofit/>
          </a:bodyPr>
          <a:lstStyle/>
          <a:p>
            <a:r>
              <a:rPr lang="en-GB" sz="2400" dirty="0"/>
              <a:t>Optimising and Enhancing the Integrated </a:t>
            </a:r>
            <a:br>
              <a:rPr lang="en-GB" sz="2400" dirty="0"/>
            </a:br>
            <a:r>
              <a:rPr lang="en-GB" sz="2400" dirty="0"/>
              <a:t>Atlantic Ocean Observing Systems</a:t>
            </a:r>
          </a:p>
        </p:txBody>
      </p:sp>
      <p:sp>
        <p:nvSpPr>
          <p:cNvPr id="4" name="Rounded Rectangle 3"/>
          <p:cNvSpPr/>
          <p:nvPr/>
        </p:nvSpPr>
        <p:spPr>
          <a:xfrm>
            <a:off x="938213" y="2019300"/>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GOSHIP</a:t>
            </a:r>
            <a:endParaRPr lang="en-GB" sz="1100" dirty="0"/>
          </a:p>
        </p:txBody>
      </p:sp>
      <p:sp>
        <p:nvSpPr>
          <p:cNvPr id="5" name="Rounded Rectangle 4"/>
          <p:cNvSpPr/>
          <p:nvPr/>
        </p:nvSpPr>
        <p:spPr>
          <a:xfrm>
            <a:off x="938213" y="2488406"/>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SOOP</a:t>
            </a:r>
            <a:endParaRPr lang="en-GB" sz="1100" dirty="0"/>
          </a:p>
        </p:txBody>
      </p:sp>
      <p:sp>
        <p:nvSpPr>
          <p:cNvPr id="6" name="Rounded Rectangle 5"/>
          <p:cNvSpPr/>
          <p:nvPr/>
        </p:nvSpPr>
        <p:spPr>
          <a:xfrm>
            <a:off x="938213" y="2957512"/>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CRP</a:t>
            </a:r>
            <a:endParaRPr lang="en-GB" sz="1100" dirty="0"/>
          </a:p>
        </p:txBody>
      </p:sp>
      <p:sp>
        <p:nvSpPr>
          <p:cNvPr id="7" name="Rounded Rectangle 6"/>
          <p:cNvSpPr/>
          <p:nvPr/>
        </p:nvSpPr>
        <p:spPr>
          <a:xfrm>
            <a:off x="938213" y="3426618"/>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Fish + plankton</a:t>
            </a:r>
            <a:endParaRPr lang="en-GB" sz="1100" dirty="0"/>
          </a:p>
        </p:txBody>
      </p:sp>
      <p:sp>
        <p:nvSpPr>
          <p:cNvPr id="8" name="Rounded Rectangle 7"/>
          <p:cNvSpPr/>
          <p:nvPr/>
        </p:nvSpPr>
        <p:spPr>
          <a:xfrm>
            <a:off x="938213" y="3895724"/>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ARGO</a:t>
            </a:r>
            <a:endParaRPr lang="en-GB" sz="1100" dirty="0"/>
          </a:p>
        </p:txBody>
      </p:sp>
      <p:sp>
        <p:nvSpPr>
          <p:cNvPr id="9" name="Rounded Rectangle 8"/>
          <p:cNvSpPr/>
          <p:nvPr/>
        </p:nvSpPr>
        <p:spPr>
          <a:xfrm>
            <a:off x="938213" y="4364830"/>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err="1" smtClean="0"/>
              <a:t>OceanSites</a:t>
            </a:r>
            <a:endParaRPr lang="en-GB" sz="1100" dirty="0"/>
          </a:p>
        </p:txBody>
      </p:sp>
      <p:sp>
        <p:nvSpPr>
          <p:cNvPr id="10" name="Rounded Rectangle 9"/>
          <p:cNvSpPr/>
          <p:nvPr/>
        </p:nvSpPr>
        <p:spPr>
          <a:xfrm>
            <a:off x="938213" y="4833936"/>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Glider</a:t>
            </a:r>
            <a:endParaRPr lang="en-GB" sz="1100" dirty="0"/>
          </a:p>
        </p:txBody>
      </p:sp>
      <p:sp>
        <p:nvSpPr>
          <p:cNvPr id="11" name="Rounded Rectangle 10"/>
          <p:cNvSpPr/>
          <p:nvPr/>
        </p:nvSpPr>
        <p:spPr>
          <a:xfrm>
            <a:off x="938213" y="5303042"/>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Surface drifter</a:t>
            </a:r>
            <a:endParaRPr lang="en-GB" sz="1100" dirty="0"/>
          </a:p>
        </p:txBody>
      </p:sp>
      <p:sp>
        <p:nvSpPr>
          <p:cNvPr id="12" name="Rounded Rectangle 11"/>
          <p:cNvSpPr/>
          <p:nvPr/>
        </p:nvSpPr>
        <p:spPr>
          <a:xfrm>
            <a:off x="938213" y="5772150"/>
            <a:ext cx="1443037" cy="2952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1100" dirty="0" smtClean="0"/>
              <a:t>Sea Floor mapping</a:t>
            </a:r>
            <a:endParaRPr lang="en-GB" sz="1100" dirty="0"/>
          </a:p>
        </p:txBody>
      </p:sp>
      <p:sp>
        <p:nvSpPr>
          <p:cNvPr id="15" name="TextBox 14"/>
          <p:cNvSpPr txBox="1"/>
          <p:nvPr/>
        </p:nvSpPr>
        <p:spPr>
          <a:xfrm>
            <a:off x="576664" y="1499116"/>
            <a:ext cx="2223686" cy="369332"/>
          </a:xfrm>
          <a:prstGeom prst="rect">
            <a:avLst/>
          </a:prstGeom>
          <a:noFill/>
        </p:spPr>
        <p:txBody>
          <a:bodyPr wrap="none" rtlCol="0">
            <a:spAutoFit/>
          </a:bodyPr>
          <a:lstStyle/>
          <a:p>
            <a:r>
              <a:rPr lang="en-GB" dirty="0" smtClean="0"/>
              <a:t>Observing networks</a:t>
            </a:r>
            <a:endParaRPr lang="en-GB" dirty="0"/>
          </a:p>
        </p:txBody>
      </p:sp>
      <p:sp>
        <p:nvSpPr>
          <p:cNvPr id="16" name="Oval 15"/>
          <p:cNvSpPr/>
          <p:nvPr/>
        </p:nvSpPr>
        <p:spPr>
          <a:xfrm>
            <a:off x="5362575" y="2957512"/>
            <a:ext cx="2714625" cy="162401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t>Harmonise</a:t>
            </a:r>
          </a:p>
          <a:p>
            <a:pPr algn="ctr"/>
            <a:endParaRPr lang="en-GB" dirty="0"/>
          </a:p>
          <a:p>
            <a:pPr algn="ctr"/>
            <a:r>
              <a:rPr lang="en-GB" dirty="0" smtClean="0"/>
              <a:t> Atlantic dataset</a:t>
            </a:r>
            <a:endParaRPr lang="en-GB" dirty="0"/>
          </a:p>
        </p:txBody>
      </p:sp>
      <p:sp>
        <p:nvSpPr>
          <p:cNvPr id="17" name="Right Arrow 16"/>
          <p:cNvSpPr/>
          <p:nvPr/>
        </p:nvSpPr>
        <p:spPr>
          <a:xfrm>
            <a:off x="3473896" y="3612495"/>
            <a:ext cx="1641029" cy="4253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ight Arrow 17"/>
          <p:cNvSpPr/>
          <p:nvPr/>
        </p:nvSpPr>
        <p:spPr>
          <a:xfrm rot="1372270">
            <a:off x="3400434" y="2511841"/>
            <a:ext cx="1820821" cy="4976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ight Arrow 18"/>
          <p:cNvSpPr/>
          <p:nvPr/>
        </p:nvSpPr>
        <p:spPr>
          <a:xfrm rot="20227730" flipV="1">
            <a:off x="3406080" y="4685515"/>
            <a:ext cx="1809532" cy="5243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le 19"/>
          <p:cNvSpPr/>
          <p:nvPr/>
        </p:nvSpPr>
        <p:spPr>
          <a:xfrm>
            <a:off x="2638424" y="2314575"/>
            <a:ext cx="523875" cy="3283742"/>
          </a:xfrm>
          <a:prstGeom prst="roundRect">
            <a:avLst/>
          </a:prstGeom>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n-GB" dirty="0" smtClean="0"/>
              <a:t>Standardised QC procedures</a:t>
            </a:r>
            <a:endParaRPr lang="en-GB" dirty="0"/>
          </a:p>
        </p:txBody>
      </p:sp>
      <p:sp>
        <p:nvSpPr>
          <p:cNvPr id="21" name="Rectangle 20"/>
          <p:cNvSpPr/>
          <p:nvPr/>
        </p:nvSpPr>
        <p:spPr>
          <a:xfrm>
            <a:off x="5996813" y="3538685"/>
            <a:ext cx="144614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quality</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 name="Picture 2" descr="https://www.atlantos-h2020.eu/download/Media/Atlantos-Logo-small.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575" y="393381"/>
            <a:ext cx="2562850" cy="777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65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1+#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0" y="274638"/>
            <a:ext cx="5543550" cy="763587"/>
          </a:xfrm>
        </p:spPr>
        <p:txBody>
          <a:bodyPr/>
          <a:lstStyle/>
          <a:p>
            <a:pPr algn="l"/>
            <a:r>
              <a:rPr lang="en-GB" dirty="0" smtClean="0"/>
              <a:t>Key observing variables</a:t>
            </a:r>
            <a:endParaRPr lang="en-GB"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3267520"/>
              </p:ext>
            </p:extLst>
          </p:nvPr>
        </p:nvGraphicFramePr>
        <p:xfrm>
          <a:off x="285752" y="1733548"/>
          <a:ext cx="4238623" cy="4426289"/>
        </p:xfrm>
        <a:graphic>
          <a:graphicData uri="http://schemas.openxmlformats.org/drawingml/2006/table">
            <a:tbl>
              <a:tblPr firstRow="1" bandRow="1">
                <a:tableStyleId>{5940675A-B579-460E-94D1-54222C63F5DA}</a:tableStyleId>
              </a:tblPr>
              <a:tblGrid>
                <a:gridCol w="897010"/>
                <a:gridCol w="818153"/>
                <a:gridCol w="2523460"/>
              </a:tblGrid>
              <a:tr h="403799">
                <a:tc>
                  <a:txBody>
                    <a:bodyPr/>
                    <a:lstStyle/>
                    <a:p>
                      <a:r>
                        <a:rPr lang="en-GB" sz="1050" b="1" cap="none" spc="0" dirty="0" smtClean="0">
                          <a:ln>
                            <a:noFill/>
                          </a:ln>
                          <a:solidFill>
                            <a:schemeClr val="bg1"/>
                          </a:solidFill>
                          <a:effectLst/>
                        </a:rPr>
                        <a:t>Domain</a:t>
                      </a:r>
                    </a:p>
                    <a:p>
                      <a:endParaRPr lang="en-GB" sz="900" b="1" dirty="0">
                        <a:ln>
                          <a:solidFill>
                            <a:schemeClr val="bg1"/>
                          </a:solidFill>
                        </a:ln>
                      </a:endParaRPr>
                    </a:p>
                  </a:txBody>
                  <a:tcPr>
                    <a:solidFill>
                      <a:srgbClr val="000099"/>
                    </a:solidFill>
                  </a:tcPr>
                </a:tc>
                <a:tc gridSpan="2">
                  <a:txBody>
                    <a:bodyPr/>
                    <a:lstStyle/>
                    <a:p>
                      <a:r>
                        <a:rPr lang="en-GB" sz="1050" b="1" dirty="0" smtClean="0">
                          <a:solidFill>
                            <a:schemeClr val="bg1"/>
                          </a:solidFill>
                        </a:rPr>
                        <a:t>GCOS</a:t>
                      </a:r>
                      <a:r>
                        <a:rPr lang="en-GB" sz="1050" b="1" baseline="0" dirty="0" smtClean="0">
                          <a:solidFill>
                            <a:schemeClr val="bg1"/>
                          </a:solidFill>
                        </a:rPr>
                        <a:t> Essential Climate Variables (ECV)</a:t>
                      </a:r>
                      <a:endParaRPr lang="en-GB" sz="1050" b="1" dirty="0">
                        <a:solidFill>
                          <a:schemeClr val="bg1"/>
                        </a:solidFill>
                      </a:endParaRPr>
                    </a:p>
                  </a:txBody>
                  <a:tcPr>
                    <a:solidFill>
                      <a:srgbClr val="000099"/>
                    </a:solidFill>
                  </a:tcPr>
                </a:tc>
                <a:tc hMerge="1">
                  <a:txBody>
                    <a:bodyPr/>
                    <a:lstStyle/>
                    <a:p>
                      <a:endParaRPr lang="en-GB" sz="800" dirty="0"/>
                    </a:p>
                  </a:txBody>
                  <a:tcPr>
                    <a:solidFill>
                      <a:srgbClr val="000099"/>
                    </a:solidFill>
                  </a:tcPr>
                </a:tc>
              </a:tr>
              <a:tr h="558510">
                <a:tc rowSpan="3">
                  <a:txBody>
                    <a:bodyPr/>
                    <a:lstStyle/>
                    <a:p>
                      <a:r>
                        <a:rPr lang="en-GB" sz="800" b="1" dirty="0" smtClean="0"/>
                        <a:t>Atmospheric</a:t>
                      </a:r>
                    </a:p>
                    <a:p>
                      <a:r>
                        <a:rPr lang="en-GB" sz="800" dirty="0" smtClean="0"/>
                        <a:t>(over land, sea</a:t>
                      </a:r>
                    </a:p>
                    <a:p>
                      <a:r>
                        <a:rPr lang="en-GB" sz="800" dirty="0" smtClean="0"/>
                        <a:t>and ice)</a:t>
                      </a:r>
                      <a:endParaRPr lang="en-GB" sz="800" dirty="0"/>
                    </a:p>
                  </a:txBody>
                  <a:tcPr/>
                </a:tc>
                <a:tc>
                  <a:txBody>
                    <a:bodyPr/>
                    <a:lstStyle/>
                    <a:p>
                      <a:r>
                        <a:rPr lang="en-GB" sz="800" dirty="0" smtClean="0"/>
                        <a:t>Surface:</a:t>
                      </a:r>
                      <a:endParaRPr lang="en-GB" sz="800" dirty="0"/>
                    </a:p>
                  </a:txBody>
                  <a:tcPr/>
                </a:tc>
                <a:tc>
                  <a:txBody>
                    <a:bodyPr/>
                    <a:lstStyle/>
                    <a:p>
                      <a:r>
                        <a:rPr lang="en-GB" sz="800" dirty="0" smtClean="0"/>
                        <a:t>Air temperature, Wind speed and direction, Water vapour, Pressure, Precipitation, Surface radiation budget.</a:t>
                      </a:r>
                      <a:endParaRPr lang="en-GB" sz="800" dirty="0"/>
                    </a:p>
                  </a:txBody>
                  <a:tcPr/>
                </a:tc>
              </a:tr>
              <a:tr h="558510">
                <a:tc vMerge="1">
                  <a:txBody>
                    <a:bodyPr/>
                    <a:lstStyle/>
                    <a:p>
                      <a:endParaRPr lang="en-GB" sz="800" b="1" dirty="0"/>
                    </a:p>
                  </a:txBody>
                  <a:tcPr/>
                </a:tc>
                <a:tc>
                  <a:txBody>
                    <a:bodyPr/>
                    <a:lstStyle/>
                    <a:p>
                      <a:r>
                        <a:rPr lang="en-GB" sz="800" dirty="0" smtClean="0"/>
                        <a:t>Upper-air:</a:t>
                      </a:r>
                      <a:endParaRPr lang="en-GB" sz="800" dirty="0"/>
                    </a:p>
                  </a:txBody>
                  <a:tcPr/>
                </a:tc>
                <a:tc>
                  <a:txBody>
                    <a:bodyPr/>
                    <a:lstStyle/>
                    <a:p>
                      <a:r>
                        <a:rPr lang="en-GB" sz="800" dirty="0" smtClean="0"/>
                        <a:t>Temperature, Wind speed and direction, Water vapour, Cloud properties, Earth radiation budget (including solar irradiance).</a:t>
                      </a:r>
                      <a:endParaRPr lang="en-GB" sz="800" dirty="0"/>
                    </a:p>
                  </a:txBody>
                  <a:tcPr/>
                </a:tc>
              </a:tr>
              <a:tr h="558510">
                <a:tc vMerge="1">
                  <a:txBody>
                    <a:bodyPr/>
                    <a:lstStyle/>
                    <a:p>
                      <a:endParaRPr lang="en-GB" sz="800" dirty="0"/>
                    </a:p>
                  </a:txBody>
                  <a:tcPr/>
                </a:tc>
                <a:tc>
                  <a:txBody>
                    <a:bodyPr/>
                    <a:lstStyle/>
                    <a:p>
                      <a:r>
                        <a:rPr lang="en-GB" sz="800" dirty="0" smtClean="0"/>
                        <a:t>Composition:</a:t>
                      </a:r>
                      <a:endParaRPr lang="en-GB" sz="800" dirty="0"/>
                    </a:p>
                  </a:txBody>
                  <a:tcPr/>
                </a:tc>
                <a:tc>
                  <a:txBody>
                    <a:bodyPr/>
                    <a:lstStyle/>
                    <a:p>
                      <a:r>
                        <a:rPr lang="en-GB" sz="800" dirty="0" smtClean="0"/>
                        <a:t>Carbon dioxide, Methane, and other long-lived greenhouse gases[3], Ozone and Aerosol, supported by their precursors.</a:t>
                      </a:r>
                      <a:endParaRPr lang="en-GB" sz="800" dirty="0"/>
                    </a:p>
                  </a:txBody>
                  <a:tcPr/>
                </a:tc>
              </a:tr>
              <a:tr h="6760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b="1" dirty="0" smtClean="0"/>
                        <a:t>Oceanic</a:t>
                      </a:r>
                    </a:p>
                    <a:p>
                      <a:endParaRPr lang="en-GB" sz="800" dirty="0"/>
                    </a:p>
                  </a:txBody>
                  <a:tcPr/>
                </a:tc>
                <a:tc>
                  <a:txBody>
                    <a:bodyPr/>
                    <a:lstStyle/>
                    <a:p>
                      <a:r>
                        <a:rPr lang="en-GB" sz="800" dirty="0" smtClean="0"/>
                        <a:t>Surface:</a:t>
                      </a:r>
                      <a:endParaRPr lang="en-GB" sz="800" dirty="0"/>
                    </a:p>
                  </a:txBody>
                  <a:tcPr/>
                </a:tc>
                <a:tc>
                  <a:txBody>
                    <a:bodyPr/>
                    <a:lstStyle/>
                    <a:p>
                      <a:r>
                        <a:rPr lang="en-GB" sz="800" dirty="0" smtClean="0"/>
                        <a:t>Sea-surface temperature, Sea-surface salinity, Sea level, Sea state, Sea ice, Surface current, Ocean colour, Carbon dioxide partial pressure, Ocean acidity, Phytoplankton</a:t>
                      </a:r>
                    </a:p>
                    <a:p>
                      <a:endParaRPr lang="en-GB" sz="800" dirty="0"/>
                    </a:p>
                  </a:txBody>
                  <a:tcPr/>
                </a:tc>
              </a:tr>
              <a:tr h="558510">
                <a:tc vMerge="1">
                  <a:txBody>
                    <a:bodyPr/>
                    <a:lstStyle/>
                    <a:p>
                      <a:endParaRPr lang="en-GB" sz="800" dirty="0"/>
                    </a:p>
                  </a:txBody>
                  <a:tcPr/>
                </a:tc>
                <a:tc>
                  <a:txBody>
                    <a:bodyPr/>
                    <a:lstStyle/>
                    <a:p>
                      <a:r>
                        <a:rPr lang="en-GB" sz="800" dirty="0" smtClean="0"/>
                        <a:t>Sub-surface:</a:t>
                      </a:r>
                      <a:endParaRPr lang="en-GB" sz="800" dirty="0"/>
                    </a:p>
                  </a:txBody>
                  <a:tcPr/>
                </a:tc>
                <a:tc>
                  <a:txBody>
                    <a:bodyPr/>
                    <a:lstStyle/>
                    <a:p>
                      <a:r>
                        <a:rPr lang="en-GB" sz="800" dirty="0" smtClean="0"/>
                        <a:t>Temperature, Salinity, Current, Nutrients, Carbon dioxide partial pressure, Ocean acidity, Oxygen, Tracers.</a:t>
                      </a:r>
                    </a:p>
                    <a:p>
                      <a:endParaRPr lang="en-GB" sz="800" dirty="0"/>
                    </a:p>
                  </a:txBody>
                  <a:tcPr/>
                </a:tc>
              </a:tr>
              <a:tr h="1028834">
                <a:tc>
                  <a:txBody>
                    <a:bodyPr/>
                    <a:lstStyle/>
                    <a:p>
                      <a:r>
                        <a:rPr lang="en-GB" sz="800" b="1" dirty="0" smtClean="0"/>
                        <a:t>Terrestrial</a:t>
                      </a:r>
                      <a:endParaRPr lang="en-GB" sz="800" b="1" dirty="0"/>
                    </a:p>
                  </a:txBody>
                  <a:tcPr/>
                </a:tc>
                <a:tc>
                  <a:txBody>
                    <a:bodyPr/>
                    <a:lstStyle/>
                    <a:p>
                      <a:r>
                        <a:rPr lang="en-GB" sz="800" dirty="0" smtClean="0"/>
                        <a:t>Terrestrial:</a:t>
                      </a:r>
                      <a:endParaRPr lang="en-GB" sz="800" dirty="0"/>
                    </a:p>
                  </a:txBody>
                  <a:tcPr/>
                </a:tc>
                <a:tc>
                  <a:txBody>
                    <a:bodyPr/>
                    <a:lstStyle/>
                    <a:p>
                      <a:r>
                        <a:rPr lang="en-GB" sz="800" dirty="0" smtClean="0"/>
                        <a:t>River discharge, Water use, Groundwater, Lakes, Snow cover, Glaciers and ice caps, Ice sheets, Permafrost, Albedo, Land cover (including vegetation type), Fraction of absorbed photosynthetically active radiation (FAPAR), Leaf area index (LAI), Above-ground biomass, Soil carbon, Fire disturbance, Soil moisture.</a:t>
                      </a:r>
                    </a:p>
                    <a:p>
                      <a:endParaRPr lang="en-GB" sz="800" dirty="0"/>
                    </a:p>
                  </a:txBody>
                  <a:tcPr/>
                </a:tc>
              </a:tr>
            </a:tbl>
          </a:graphicData>
        </a:graphic>
      </p:graphicFrame>
      <p:graphicFrame>
        <p:nvGraphicFramePr>
          <p:cNvPr id="6"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5663770"/>
              </p:ext>
            </p:extLst>
          </p:nvPr>
        </p:nvGraphicFramePr>
        <p:xfrm>
          <a:off x="4648200" y="1733547"/>
          <a:ext cx="4333875" cy="2039620"/>
        </p:xfrm>
        <a:graphic>
          <a:graphicData uri="http://schemas.openxmlformats.org/drawingml/2006/table">
            <a:tbl>
              <a:tblPr firstRow="1" bandRow="1">
                <a:tableStyleId>{5940675A-B579-460E-94D1-54222C63F5DA}</a:tableStyleId>
              </a:tblPr>
              <a:tblGrid>
                <a:gridCol w="1025651"/>
                <a:gridCol w="3308224"/>
              </a:tblGrid>
              <a:tr h="370840">
                <a:tc>
                  <a:txBody>
                    <a:bodyPr/>
                    <a:lstStyle/>
                    <a:p>
                      <a:r>
                        <a:rPr lang="en-GB" sz="1050" b="1" cap="none" spc="0" dirty="0" smtClean="0">
                          <a:ln>
                            <a:noFill/>
                          </a:ln>
                          <a:solidFill>
                            <a:schemeClr val="bg1"/>
                          </a:solidFill>
                          <a:effectLst/>
                        </a:rPr>
                        <a:t>Domain</a:t>
                      </a:r>
                    </a:p>
                    <a:p>
                      <a:endParaRPr lang="en-GB" sz="900" b="1" dirty="0">
                        <a:ln>
                          <a:solidFill>
                            <a:schemeClr val="bg1"/>
                          </a:solidFill>
                        </a:ln>
                      </a:endParaRPr>
                    </a:p>
                  </a:txBody>
                  <a:tcPr>
                    <a:solidFill>
                      <a:srgbClr val="0000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b="1" dirty="0" smtClean="0">
                          <a:solidFill>
                            <a:schemeClr val="bg1"/>
                          </a:solidFill>
                        </a:rPr>
                        <a:t>GOOS Essential Oceanographic</a:t>
                      </a:r>
                      <a:r>
                        <a:rPr lang="en-GB" sz="1050" b="1" baseline="0" dirty="0" smtClean="0">
                          <a:solidFill>
                            <a:schemeClr val="bg1"/>
                          </a:solidFill>
                        </a:rPr>
                        <a:t> Variables (EOV)</a:t>
                      </a:r>
                      <a:endParaRPr lang="en-GB" sz="1050" b="1" dirty="0" smtClean="0">
                        <a:solidFill>
                          <a:schemeClr val="bg1"/>
                        </a:solidFill>
                      </a:endParaRPr>
                    </a:p>
                    <a:p>
                      <a:endParaRPr lang="en-GB" sz="800" dirty="0"/>
                    </a:p>
                  </a:txBody>
                  <a:tcPr>
                    <a:solidFill>
                      <a:srgbClr val="000099"/>
                    </a:solidFill>
                  </a:tcPr>
                </a:tc>
              </a:tr>
              <a:tr h="370840">
                <a:tc>
                  <a:txBody>
                    <a:bodyPr/>
                    <a:lstStyle/>
                    <a:p>
                      <a:r>
                        <a:rPr lang="en-GB" sz="800" b="1" dirty="0" smtClean="0"/>
                        <a:t>Physics</a:t>
                      </a:r>
                      <a:endParaRPr lang="en-GB" sz="800" b="1" dirty="0"/>
                    </a:p>
                  </a:txBody>
                  <a:tcPr/>
                </a:tc>
                <a:tc>
                  <a:txBody>
                    <a:bodyPr/>
                    <a:lstStyle/>
                    <a:p>
                      <a:r>
                        <a:rPr lang="en-GB" sz="800" dirty="0" smtClean="0"/>
                        <a:t>Temperature</a:t>
                      </a:r>
                      <a:r>
                        <a:rPr lang="en-GB" sz="800" baseline="0" dirty="0" smtClean="0"/>
                        <a:t> (</a:t>
                      </a:r>
                      <a:r>
                        <a:rPr lang="en-GB" sz="800" dirty="0" smtClean="0"/>
                        <a:t>Surface, Interior), Salinity</a:t>
                      </a:r>
                      <a:r>
                        <a:rPr lang="en-GB" sz="800" baseline="0" dirty="0" smtClean="0"/>
                        <a:t> (</a:t>
                      </a:r>
                      <a:r>
                        <a:rPr lang="en-GB" sz="800" dirty="0" smtClean="0"/>
                        <a:t>Surface, Interior), Currents. (Surface, Interior), Sea Surface Height, Sea Ice, Sea State, Ocean Surface Vector Stress  (new),</a:t>
                      </a:r>
                      <a:r>
                        <a:rPr lang="en-GB" sz="800" baseline="0" dirty="0" smtClean="0"/>
                        <a:t> </a:t>
                      </a:r>
                      <a:r>
                        <a:rPr lang="en-GB" sz="800" dirty="0" smtClean="0"/>
                        <a:t>Sensible and Latent Heat Fluxes (proposed)</a:t>
                      </a:r>
                    </a:p>
                    <a:p>
                      <a:endParaRPr lang="en-GB" sz="800" dirty="0"/>
                    </a:p>
                  </a:txBody>
                  <a:tcPr/>
                </a:tc>
              </a:tr>
              <a:tr h="370840">
                <a:tc>
                  <a:txBody>
                    <a:bodyPr/>
                    <a:lstStyle/>
                    <a:p>
                      <a:r>
                        <a:rPr lang="en-GB" sz="800" b="1" dirty="0" smtClean="0"/>
                        <a:t>Biogeochemistry</a:t>
                      </a:r>
                      <a:endParaRPr lang="en-GB" sz="800" b="1" dirty="0"/>
                    </a:p>
                  </a:txBody>
                  <a:tcPr/>
                </a:tc>
                <a:tc>
                  <a:txBody>
                    <a:bodyPr/>
                    <a:lstStyle/>
                    <a:p>
                      <a:r>
                        <a:rPr lang="en-GB" sz="800" dirty="0" smtClean="0"/>
                        <a:t>Oxygen, Inorganic Macro Nutrients, Carbonate</a:t>
                      </a:r>
                      <a:r>
                        <a:rPr lang="en-GB" sz="800" baseline="0" dirty="0" smtClean="0"/>
                        <a:t> System,  Transient Tracers, Suspended Particles, Nitrous Oxide, Carbon Isotope (13C), Dissolved Organic Carbon</a:t>
                      </a:r>
                    </a:p>
                    <a:p>
                      <a:endParaRPr lang="en-GB" sz="800" dirty="0"/>
                    </a:p>
                  </a:txBody>
                  <a:tcPr/>
                </a:tc>
              </a:tr>
              <a:tr h="370840">
                <a:tc>
                  <a:txBody>
                    <a:bodyPr/>
                    <a:lstStyle/>
                    <a:p>
                      <a:r>
                        <a:rPr lang="en-GB" sz="800" b="1" dirty="0" smtClean="0"/>
                        <a:t>Biology</a:t>
                      </a:r>
                      <a:endParaRPr lang="en-GB" sz="800" b="1" dirty="0"/>
                    </a:p>
                  </a:txBody>
                  <a:tcPr/>
                </a:tc>
                <a:tc>
                  <a:txBody>
                    <a:bodyPr/>
                    <a:lstStyle/>
                    <a:p>
                      <a:r>
                        <a:rPr lang="en-GB" sz="800" dirty="0" smtClean="0"/>
                        <a:t>Under development</a:t>
                      </a:r>
                      <a:endParaRPr lang="en-GB" sz="800" dirty="0"/>
                    </a:p>
                  </a:txBody>
                  <a:tcPr/>
                </a:tc>
              </a:tr>
            </a:tbl>
          </a:graphicData>
        </a:graphic>
      </p:graphicFrame>
      <p:pic>
        <p:nvPicPr>
          <p:cNvPr id="8" name="Picture 2" descr="https://www.atlantos-h2020.eu/download/Media/Atlantos-Logo-small.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9875" y="260827"/>
            <a:ext cx="2562850" cy="777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504825" y="1244084"/>
            <a:ext cx="3719801" cy="369332"/>
          </a:xfrm>
          <a:prstGeom prst="rect">
            <a:avLst/>
          </a:prstGeom>
          <a:noFill/>
        </p:spPr>
        <p:txBody>
          <a:bodyPr wrap="none" rtlCol="0">
            <a:spAutoFit/>
          </a:bodyPr>
          <a:lstStyle/>
          <a:p>
            <a:r>
              <a:rPr lang="en-GB" dirty="0" smtClean="0">
                <a:solidFill>
                  <a:schemeClr val="accent1"/>
                </a:solidFill>
              </a:rPr>
              <a:t>GCOS Essential Climate </a:t>
            </a:r>
            <a:r>
              <a:rPr lang="en-GB" dirty="0">
                <a:solidFill>
                  <a:schemeClr val="accent1"/>
                </a:solidFill>
              </a:rPr>
              <a:t>V</a:t>
            </a:r>
            <a:r>
              <a:rPr lang="en-GB" dirty="0" smtClean="0">
                <a:solidFill>
                  <a:schemeClr val="accent1"/>
                </a:solidFill>
              </a:rPr>
              <a:t>ariables</a:t>
            </a:r>
            <a:endParaRPr lang="en-GB" dirty="0">
              <a:solidFill>
                <a:schemeClr val="accent1"/>
              </a:solidFill>
            </a:endParaRPr>
          </a:p>
        </p:txBody>
      </p:sp>
      <p:sp>
        <p:nvSpPr>
          <p:cNvPr id="10" name="TextBox 9"/>
          <p:cNvSpPr txBox="1"/>
          <p:nvPr/>
        </p:nvSpPr>
        <p:spPr>
          <a:xfrm>
            <a:off x="4966999" y="1244084"/>
            <a:ext cx="3630033" cy="369332"/>
          </a:xfrm>
          <a:prstGeom prst="rect">
            <a:avLst/>
          </a:prstGeom>
          <a:noFill/>
        </p:spPr>
        <p:txBody>
          <a:bodyPr wrap="none" rtlCol="0">
            <a:spAutoFit/>
          </a:bodyPr>
          <a:lstStyle/>
          <a:p>
            <a:r>
              <a:rPr lang="en-GB" dirty="0" smtClean="0">
                <a:solidFill>
                  <a:schemeClr val="accent1"/>
                </a:solidFill>
              </a:rPr>
              <a:t>GOOS Essential Ocean </a:t>
            </a:r>
            <a:r>
              <a:rPr lang="en-GB" dirty="0">
                <a:solidFill>
                  <a:schemeClr val="accent1"/>
                </a:solidFill>
              </a:rPr>
              <a:t>V</a:t>
            </a:r>
            <a:r>
              <a:rPr lang="en-GB" dirty="0" smtClean="0">
                <a:solidFill>
                  <a:schemeClr val="accent1"/>
                </a:solidFill>
              </a:rPr>
              <a:t>ariables</a:t>
            </a:r>
            <a:endParaRPr lang="en-GB" dirty="0">
              <a:solidFill>
                <a:schemeClr val="accent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4500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3675" y="303213"/>
            <a:ext cx="5543550" cy="763587"/>
          </a:xfrm>
        </p:spPr>
        <p:txBody>
          <a:bodyPr>
            <a:normAutofit fontScale="90000"/>
          </a:bodyPr>
          <a:lstStyle/>
          <a:p>
            <a:pPr algn="l"/>
            <a:r>
              <a:rPr lang="en-GB" dirty="0" smtClean="0"/>
              <a:t>Data harmonisation and discovery</a:t>
            </a:r>
            <a:endParaRPr lang="en-GB" dirty="0"/>
          </a:p>
        </p:txBody>
      </p:sp>
      <p:pic>
        <p:nvPicPr>
          <p:cNvPr id="8" name="Picture 2" descr="https://www.atlantos-h2020.eu/download/Media/Atlantos-Logo-small.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9875" y="260827"/>
            <a:ext cx="2562850" cy="777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Content Placeholder 4"/>
          <p:cNvSpPr>
            <a:spLocks noGrp="1"/>
          </p:cNvSpPr>
          <p:nvPr>
            <p:ph idx="1"/>
          </p:nvPr>
        </p:nvSpPr>
        <p:spPr/>
        <p:txBody>
          <a:bodyPr/>
          <a:lstStyle/>
          <a:p>
            <a:endParaRPr lang="en-GB"/>
          </a:p>
        </p:txBody>
      </p:sp>
      <p:pic>
        <p:nvPicPr>
          <p:cNvPr id="5123"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5555" y="1438275"/>
            <a:ext cx="8171245" cy="457200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9" name="TextBox 8"/>
          <p:cNvSpPr txBox="1"/>
          <p:nvPr/>
        </p:nvSpPr>
        <p:spPr>
          <a:xfrm>
            <a:off x="3303386" y="903327"/>
            <a:ext cx="2595582" cy="369332"/>
          </a:xfrm>
          <a:prstGeom prst="rect">
            <a:avLst/>
          </a:prstGeom>
          <a:noFill/>
        </p:spPr>
        <p:txBody>
          <a:bodyPr wrap="none" rtlCol="0">
            <a:spAutoFit/>
          </a:bodyPr>
          <a:lstStyle/>
          <a:p>
            <a:r>
              <a:rPr lang="en-GB" dirty="0" smtClean="0">
                <a:solidFill>
                  <a:schemeClr val="accent1"/>
                </a:solidFill>
              </a:rPr>
              <a:t>Controlled vocabularies</a:t>
            </a:r>
            <a:endParaRPr lang="en-GB" dirty="0">
              <a:solidFill>
                <a:schemeClr val="accent1"/>
              </a:solidFill>
            </a:endParaRPr>
          </a:p>
        </p:txBody>
      </p:sp>
      <p:sp>
        <p:nvSpPr>
          <p:cNvPr id="11" name="Rectangle 10"/>
          <p:cNvSpPr/>
          <p:nvPr/>
        </p:nvSpPr>
        <p:spPr>
          <a:xfrm>
            <a:off x="1066800" y="5956886"/>
            <a:ext cx="7524750" cy="338554"/>
          </a:xfrm>
          <a:prstGeom prst="rect">
            <a:avLst/>
          </a:prstGeom>
        </p:spPr>
        <p:txBody>
          <a:bodyPr wrap="square">
            <a:spAutoFit/>
          </a:bodyPr>
          <a:lstStyle/>
          <a:p>
            <a:pPr algn="ctr"/>
            <a:r>
              <a:rPr lang="en-GB" sz="1600" dirty="0">
                <a:hlinkClick r:id="rId4"/>
              </a:rPr>
              <a:t>https://www.bodc.ac.uk/data/codes_and_formats/vocabulary_search/</a:t>
            </a:r>
            <a:endParaRPr lang="en-GB"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021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endParaRPr lang="en-GB" dirty="0"/>
          </a:p>
        </p:txBody>
      </p:sp>
      <p:sp>
        <p:nvSpPr>
          <p:cNvPr id="3" name="Content Placeholder 2"/>
          <p:cNvSpPr>
            <a:spLocks noGrp="1"/>
          </p:cNvSpPr>
          <p:nvPr>
            <p:ph sz="half" idx="1"/>
          </p:nvPr>
        </p:nvSpPr>
        <p:spPr>
          <a:xfrm>
            <a:off x="457200" y="1257300"/>
            <a:ext cx="5086350" cy="4868863"/>
          </a:xfrm>
        </p:spPr>
        <p:txBody>
          <a:bodyPr>
            <a:normAutofit/>
          </a:bodyPr>
          <a:lstStyle/>
          <a:p>
            <a:pPr marL="285750" indent="-285750">
              <a:buFont typeface="Arial" panose="020B0604020202020204" pitchFamily="34" charset="0"/>
              <a:buChar char="•"/>
            </a:pPr>
            <a:endParaRPr lang="en-US" sz="1600" dirty="0" smtClean="0"/>
          </a:p>
          <a:p>
            <a:pPr marL="285750" indent="-285750"/>
            <a:endParaRPr lang="en-US" sz="1600" dirty="0" smtClean="0"/>
          </a:p>
          <a:p>
            <a:pPr marL="285750" indent="-285750">
              <a:buFont typeface="Arial" panose="020B0604020202020204" pitchFamily="34" charset="0"/>
              <a:buChar char="•"/>
            </a:pPr>
            <a:r>
              <a:rPr lang="en-US" sz="1600" dirty="0" smtClean="0"/>
              <a:t>Data </a:t>
            </a:r>
            <a:r>
              <a:rPr lang="en-US" sz="1600" dirty="0"/>
              <a:t>manager at the British Oceanographic Data Centre (BODC) in the UK</a:t>
            </a:r>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smtClean="0"/>
          </a:p>
        </p:txBody>
      </p:sp>
      <p:pic>
        <p:nvPicPr>
          <p:cNvPr id="8" name="Content Placeholder 7"/>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82290" y="3284651"/>
            <a:ext cx="2168260" cy="1082601"/>
          </a:xfrm>
        </p:spPr>
      </p:pic>
      <p:pic>
        <p:nvPicPr>
          <p:cNvPr id="5" name="Picture 4" descr="SSB final logo.png"/>
          <p:cNvPicPr>
            <a:picLocks noChangeAspect="1"/>
          </p:cNvPicPr>
          <p:nvPr/>
        </p:nvPicPr>
        <p:blipFill>
          <a:blip r:embed="rId3" cstate="print"/>
          <a:stretch>
            <a:fillRect/>
          </a:stretch>
        </p:blipFill>
        <p:spPr>
          <a:xfrm>
            <a:off x="609811" y="2843580"/>
            <a:ext cx="1963535" cy="1227989"/>
          </a:xfrm>
          <a:prstGeom prst="rect">
            <a:avLst/>
          </a:prstGeom>
          <a:ln>
            <a:noFill/>
          </a:ln>
        </p:spPr>
      </p:pic>
      <p:pic>
        <p:nvPicPr>
          <p:cNvPr id="1026" name="Picture 2" descr="https://www.atlantos-h2020.eu/download/Media/Atlantos-Logo-small.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60675" y="2515761"/>
            <a:ext cx="2161443" cy="65563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noChangeArrowheads="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73"/>
          <a:stretch/>
        </p:blipFill>
        <p:spPr bwMode="auto">
          <a:xfrm>
            <a:off x="491440" y="3837011"/>
            <a:ext cx="2200275" cy="9373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9578" y="4635942"/>
            <a:ext cx="1946397" cy="52728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30" name="Picture 6" descr="  profile picture"/>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46825" y="2103459"/>
            <a:ext cx="1628775" cy="2095501"/>
          </a:xfrm>
          <a:prstGeom prst="rect">
            <a:avLst/>
          </a:prstGeom>
          <a:noFill/>
          <a:ln>
            <a:solidFill>
              <a:schemeClr val="tx1"/>
            </a:solid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Canvas Logo"/>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41675" y="4298156"/>
            <a:ext cx="1200150" cy="9525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364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3675" y="303213"/>
            <a:ext cx="5543550" cy="763587"/>
          </a:xfrm>
        </p:spPr>
        <p:txBody>
          <a:bodyPr>
            <a:normAutofit fontScale="90000"/>
          </a:bodyPr>
          <a:lstStyle/>
          <a:p>
            <a:pPr algn="l"/>
            <a:r>
              <a:rPr lang="en-GB" dirty="0" smtClean="0"/>
              <a:t>Data harmonisation and discovery</a:t>
            </a:r>
            <a:endParaRPr lang="en-GB" dirty="0"/>
          </a:p>
        </p:txBody>
      </p:sp>
      <p:pic>
        <p:nvPicPr>
          <p:cNvPr id="8" name="Picture 2" descr="https://www.atlantos-h2020.eu/download/Media/Atlantos-Logo-small.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9875" y="260827"/>
            <a:ext cx="2562850" cy="777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TextBox 8"/>
          <p:cNvSpPr txBox="1"/>
          <p:nvPr/>
        </p:nvSpPr>
        <p:spPr>
          <a:xfrm>
            <a:off x="3190875" y="928211"/>
            <a:ext cx="2595582" cy="369332"/>
          </a:xfrm>
          <a:prstGeom prst="rect">
            <a:avLst/>
          </a:prstGeom>
          <a:noFill/>
        </p:spPr>
        <p:txBody>
          <a:bodyPr wrap="none" rtlCol="0">
            <a:spAutoFit/>
          </a:bodyPr>
          <a:lstStyle/>
          <a:p>
            <a:r>
              <a:rPr lang="en-GB" dirty="0" smtClean="0">
                <a:solidFill>
                  <a:schemeClr val="accent1"/>
                </a:solidFill>
              </a:rPr>
              <a:t>Controlled vocabularies</a:t>
            </a:r>
            <a:endParaRPr lang="en-GB" dirty="0">
              <a:solidFill>
                <a:schemeClr val="accent1"/>
              </a:solidFill>
            </a:endParaRPr>
          </a:p>
        </p:txBody>
      </p:sp>
      <p:pic>
        <p:nvPicPr>
          <p:cNvPr id="6147"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1698" y="1403866"/>
            <a:ext cx="6833935" cy="4626144"/>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4" name="Rectangle 3"/>
          <p:cNvSpPr/>
          <p:nvPr/>
        </p:nvSpPr>
        <p:spPr>
          <a:xfrm>
            <a:off x="1371482" y="6030010"/>
            <a:ext cx="6534151" cy="338554"/>
          </a:xfrm>
          <a:prstGeom prst="rect">
            <a:avLst/>
          </a:prstGeom>
        </p:spPr>
        <p:txBody>
          <a:bodyPr wrap="square">
            <a:spAutoFit/>
          </a:bodyPr>
          <a:lstStyle/>
          <a:p>
            <a:pPr algn="ctr"/>
            <a:r>
              <a:rPr lang="en-GB" sz="1600" dirty="0">
                <a:hlinkClick r:id="rId4"/>
              </a:rPr>
              <a:t>https://www.bodc.ac.uk/data/online_delivery/nodb/search/</a:t>
            </a:r>
            <a:endParaRPr lang="en-GB"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45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3675" y="303213"/>
            <a:ext cx="5543550" cy="763587"/>
          </a:xfrm>
        </p:spPr>
        <p:txBody>
          <a:bodyPr>
            <a:normAutofit fontScale="90000"/>
          </a:bodyPr>
          <a:lstStyle/>
          <a:p>
            <a:pPr algn="l"/>
            <a:r>
              <a:rPr lang="en-GB" dirty="0" smtClean="0"/>
              <a:t>Data harmonisation and discovery</a:t>
            </a:r>
            <a:endParaRPr lang="en-GB" dirty="0"/>
          </a:p>
        </p:txBody>
      </p:sp>
      <p:pic>
        <p:nvPicPr>
          <p:cNvPr id="8" name="Picture 2" descr="https://www.atlantos-h2020.eu/download/Media/Atlantos-Logo-small.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9875" y="260827"/>
            <a:ext cx="2562850" cy="7773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92766" y="1600200"/>
            <a:ext cx="6303434" cy="4727576"/>
          </a:xfrm>
        </p:spPr>
      </p:pic>
      <p:sp>
        <p:nvSpPr>
          <p:cNvPr id="5" name="TextBox 4"/>
          <p:cNvSpPr txBox="1"/>
          <p:nvPr/>
        </p:nvSpPr>
        <p:spPr>
          <a:xfrm>
            <a:off x="3048000" y="1371600"/>
            <a:ext cx="2544286" cy="369332"/>
          </a:xfrm>
          <a:prstGeom prst="rect">
            <a:avLst/>
          </a:prstGeom>
          <a:noFill/>
        </p:spPr>
        <p:txBody>
          <a:bodyPr wrap="none" rtlCol="0">
            <a:spAutoFit/>
          </a:bodyPr>
          <a:lstStyle/>
          <a:p>
            <a:r>
              <a:rPr lang="en-GB" dirty="0" smtClean="0">
                <a:solidFill>
                  <a:schemeClr val="accent1"/>
                </a:solidFill>
              </a:rPr>
              <a:t>Data vocabulary matrix</a:t>
            </a:r>
            <a:endParaRPr lang="en-GB" dirty="0">
              <a:solidFill>
                <a:schemeClr val="accent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75757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sz="2700" dirty="0" err="1" smtClean="0"/>
              <a:t>harmonisation</a:t>
            </a:r>
            <a:r>
              <a:rPr lang="en-US" dirty="0" smtClean="0"/>
              <a:t> and discovery</a:t>
            </a:r>
            <a:endParaRPr lang="en-US" dirty="0"/>
          </a:p>
        </p:txBody>
      </p:sp>
      <p:sp>
        <p:nvSpPr>
          <p:cNvPr id="4" name="Content Placeholder 3"/>
          <p:cNvSpPr>
            <a:spLocks noGrp="1"/>
          </p:cNvSpPr>
          <p:nvPr>
            <p:ph sz="half" idx="1"/>
          </p:nvPr>
        </p:nvSpPr>
        <p:spPr>
          <a:xfrm>
            <a:off x="457200" y="2273300"/>
            <a:ext cx="4038600" cy="3852863"/>
          </a:xfrm>
        </p:spPr>
        <p:txBody>
          <a:bodyPr/>
          <a:lstStyle/>
          <a:p>
            <a:endParaRPr lang="en-US" dirty="0"/>
          </a:p>
        </p:txBody>
      </p:sp>
      <p:sp>
        <p:nvSpPr>
          <p:cNvPr id="5" name="Content Placeholder 4"/>
          <p:cNvSpPr>
            <a:spLocks noGrp="1"/>
          </p:cNvSpPr>
          <p:nvPr>
            <p:ph sz="half" idx="2"/>
          </p:nvPr>
        </p:nvSpPr>
        <p:spPr>
          <a:xfrm>
            <a:off x="4648200" y="2273300"/>
            <a:ext cx="4038600" cy="3852863"/>
          </a:xfrm>
        </p:spPr>
        <p:txBody>
          <a:bodyPr>
            <a:normAutofit/>
          </a:bodyPr>
          <a:lstStyle/>
          <a:p>
            <a:pPr>
              <a:buFont typeface="Arial"/>
              <a:buChar char="•"/>
            </a:pPr>
            <a:r>
              <a:rPr lang="en-US" sz="2400" dirty="0" err="1" smtClean="0"/>
              <a:t>SeaDataNet</a:t>
            </a:r>
            <a:r>
              <a:rPr lang="en-US" sz="2400" dirty="0" smtClean="0"/>
              <a:t> 2 EU project</a:t>
            </a:r>
          </a:p>
          <a:p>
            <a:pPr>
              <a:buFont typeface="Arial"/>
              <a:buChar char="•"/>
            </a:pPr>
            <a:endParaRPr lang="en-US" sz="2400" dirty="0" smtClean="0"/>
          </a:p>
          <a:p>
            <a:pPr>
              <a:buFont typeface="Arial"/>
              <a:buChar char="•"/>
            </a:pPr>
            <a:r>
              <a:rPr lang="en-US" sz="2400" dirty="0" smtClean="0"/>
              <a:t>44 data </a:t>
            </a:r>
            <a:r>
              <a:rPr lang="en-US" sz="2400" dirty="0" err="1" smtClean="0"/>
              <a:t>centres</a:t>
            </a:r>
            <a:endParaRPr lang="en-US" sz="2400" dirty="0" smtClean="0"/>
          </a:p>
          <a:p>
            <a:pPr>
              <a:buFont typeface="Arial"/>
              <a:buChar char="•"/>
            </a:pPr>
            <a:endParaRPr lang="en-US" sz="2400" dirty="0" smtClean="0"/>
          </a:p>
          <a:p>
            <a:pPr>
              <a:buFont typeface="Arial"/>
              <a:buChar char="•"/>
            </a:pPr>
            <a:r>
              <a:rPr lang="en-US" sz="2400" dirty="0" smtClean="0"/>
              <a:t>Common vocabularies</a:t>
            </a:r>
          </a:p>
          <a:p>
            <a:pPr>
              <a:buFont typeface="Arial"/>
              <a:buChar char="•"/>
            </a:pPr>
            <a:endParaRPr lang="en-US" sz="2400" dirty="0" smtClean="0"/>
          </a:p>
          <a:p>
            <a:pPr>
              <a:buFont typeface="Arial"/>
              <a:buChar char="•"/>
            </a:pPr>
            <a:r>
              <a:rPr lang="en-US" sz="2400" dirty="0" smtClean="0"/>
              <a:t>Common format (CDI)</a:t>
            </a:r>
            <a:endParaRPr lang="en-US" sz="2400" dirty="0"/>
          </a:p>
        </p:txBody>
      </p:sp>
      <p:pic>
        <p:nvPicPr>
          <p:cNvPr id="6" name="Picture 5"/>
          <p:cNvPicPr>
            <a:picLocks noChangeAspect="1"/>
          </p:cNvPicPr>
          <p:nvPr/>
        </p:nvPicPr>
        <p:blipFill>
          <a:blip r:embed="rId2"/>
          <a:stretch>
            <a:fillRect/>
          </a:stretch>
        </p:blipFill>
        <p:spPr>
          <a:xfrm>
            <a:off x="457200" y="2626043"/>
            <a:ext cx="4038600" cy="350012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57200" y="1132038"/>
            <a:ext cx="1727200" cy="936324"/>
          </a:xfrm>
          <a:prstGeom prst="rect">
            <a:avLst/>
          </a:prstGeom>
        </p:spPr>
      </p:pic>
      <p:sp>
        <p:nvSpPr>
          <p:cNvPr id="8" name="TextBox 7"/>
          <p:cNvSpPr txBox="1"/>
          <p:nvPr/>
        </p:nvSpPr>
        <p:spPr>
          <a:xfrm>
            <a:off x="2425700" y="1383268"/>
            <a:ext cx="2929007" cy="369332"/>
          </a:xfrm>
          <a:prstGeom prst="rect">
            <a:avLst/>
          </a:prstGeom>
          <a:noFill/>
        </p:spPr>
        <p:txBody>
          <a:bodyPr wrap="none" rtlCol="0">
            <a:spAutoFit/>
          </a:bodyPr>
          <a:lstStyle/>
          <a:p>
            <a:r>
              <a:rPr lang="en-US" dirty="0" smtClean="0">
                <a:hlinkClick r:id="rId4"/>
              </a:rPr>
              <a:t>http://</a:t>
            </a:r>
            <a:r>
              <a:rPr lang="en-US" dirty="0" err="1" smtClean="0">
                <a:hlinkClick r:id="rId4"/>
              </a:rPr>
              <a:t>www.seadatanet.org</a:t>
            </a:r>
            <a:r>
              <a:rPr lang="en-US" dirty="0" smtClean="0">
                <a:hlinkClick r:id="rId4"/>
              </a:rPr>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sz="2700" dirty="0" err="1" smtClean="0"/>
              <a:t>harmonisation</a:t>
            </a:r>
            <a:r>
              <a:rPr lang="en-US" dirty="0" smtClean="0"/>
              <a:t> and discovery</a:t>
            </a:r>
            <a:endParaRPr lang="en-US" dirty="0"/>
          </a:p>
        </p:txBody>
      </p:sp>
      <p:pic>
        <p:nvPicPr>
          <p:cNvPr id="7" name="Picture 6"/>
          <p:cNvPicPr>
            <a:picLocks noChangeAspect="1"/>
          </p:cNvPicPr>
          <p:nvPr/>
        </p:nvPicPr>
        <p:blipFill>
          <a:blip r:embed="rId2"/>
          <a:stretch>
            <a:fillRect/>
          </a:stretch>
        </p:blipFill>
        <p:spPr>
          <a:xfrm>
            <a:off x="6083300" y="1576538"/>
            <a:ext cx="1727200" cy="936324"/>
          </a:xfrm>
          <a:prstGeom prst="rect">
            <a:avLst/>
          </a:prstGeom>
        </p:spPr>
      </p:pic>
      <p:sp>
        <p:nvSpPr>
          <p:cNvPr id="8" name="TextBox 7"/>
          <p:cNvSpPr txBox="1"/>
          <p:nvPr/>
        </p:nvSpPr>
        <p:spPr>
          <a:xfrm>
            <a:off x="5549900" y="2512862"/>
            <a:ext cx="2929007" cy="369332"/>
          </a:xfrm>
          <a:prstGeom prst="rect">
            <a:avLst/>
          </a:prstGeom>
          <a:noFill/>
        </p:spPr>
        <p:txBody>
          <a:bodyPr wrap="none" rtlCol="0">
            <a:spAutoFit/>
          </a:bodyPr>
          <a:lstStyle/>
          <a:p>
            <a:r>
              <a:rPr lang="en-US" dirty="0" smtClean="0">
                <a:hlinkClick r:id="rId3"/>
              </a:rPr>
              <a:t>http://</a:t>
            </a:r>
            <a:r>
              <a:rPr lang="en-US" dirty="0" err="1" smtClean="0">
                <a:hlinkClick r:id="rId3"/>
              </a:rPr>
              <a:t>www.seadatanet.org</a:t>
            </a:r>
            <a:r>
              <a:rPr lang="en-US" dirty="0" smtClean="0">
                <a:hlinkClick r:id="rId3"/>
              </a:rPr>
              <a:t>/</a:t>
            </a:r>
            <a:endParaRPr lang="en-US" dirty="0"/>
          </a:p>
        </p:txBody>
      </p:sp>
      <p:pic>
        <p:nvPicPr>
          <p:cNvPr id="10" name="Picture 9" descr="Untitled.tiff"/>
          <p:cNvPicPr>
            <a:picLocks noChangeAspect="1"/>
          </p:cNvPicPr>
          <p:nvPr/>
        </p:nvPicPr>
        <p:blipFill>
          <a:blip r:embed="rId4"/>
          <a:stretch>
            <a:fillRect/>
          </a:stretch>
        </p:blipFill>
        <p:spPr>
          <a:xfrm>
            <a:off x="5181632" y="3097062"/>
            <a:ext cx="3779706" cy="2282951"/>
          </a:xfrm>
          <a:prstGeom prst="rect">
            <a:avLst/>
          </a:prstGeom>
          <a:ln>
            <a:solidFill>
              <a:srgbClr val="000000"/>
            </a:solidFill>
          </a:ln>
        </p:spPr>
      </p:pic>
      <p:pic>
        <p:nvPicPr>
          <p:cNvPr id="11" name="Picture 10" descr="Untitled.tiff"/>
          <p:cNvPicPr>
            <a:picLocks noChangeAspect="1"/>
          </p:cNvPicPr>
          <p:nvPr/>
        </p:nvPicPr>
        <p:blipFill>
          <a:blip r:embed="rId5"/>
          <a:stretch>
            <a:fillRect/>
          </a:stretch>
        </p:blipFill>
        <p:spPr>
          <a:xfrm>
            <a:off x="165130" y="3257142"/>
            <a:ext cx="4203473" cy="1960283"/>
          </a:xfrm>
          <a:prstGeom prst="rect">
            <a:avLst/>
          </a:prstGeom>
          <a:ln>
            <a:solidFill>
              <a:srgbClr val="000000"/>
            </a:solidFill>
          </a:ln>
        </p:spPr>
      </p:pic>
      <p:sp>
        <p:nvSpPr>
          <p:cNvPr id="12" name="TextBox 11"/>
          <p:cNvSpPr txBox="1"/>
          <p:nvPr/>
        </p:nvSpPr>
        <p:spPr>
          <a:xfrm>
            <a:off x="863600" y="2512862"/>
            <a:ext cx="2429985" cy="369332"/>
          </a:xfrm>
          <a:prstGeom prst="rect">
            <a:avLst/>
          </a:prstGeom>
          <a:noFill/>
        </p:spPr>
        <p:txBody>
          <a:bodyPr wrap="none" rtlCol="0">
            <a:spAutoFit/>
          </a:bodyPr>
          <a:lstStyle/>
          <a:p>
            <a:r>
              <a:rPr lang="en-US" dirty="0" smtClean="0">
                <a:hlinkClick r:id="rId6"/>
              </a:rPr>
              <a:t>http://</a:t>
            </a:r>
            <a:r>
              <a:rPr lang="en-US" dirty="0" err="1" smtClean="0">
                <a:hlinkClick r:id="rId6"/>
              </a:rPr>
              <a:t>www.bodc.ac.uk</a:t>
            </a:r>
            <a:endParaRPr lang="en-US" dirty="0"/>
          </a:p>
        </p:txBody>
      </p:sp>
      <p:sp>
        <p:nvSpPr>
          <p:cNvPr id="13" name="Right Arrow 12"/>
          <p:cNvSpPr/>
          <p:nvPr/>
        </p:nvSpPr>
        <p:spPr>
          <a:xfrm>
            <a:off x="4571901" y="3848100"/>
            <a:ext cx="457397"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Untitled 3.tiff"/>
          <p:cNvPicPr>
            <a:picLocks noChangeAspect="1"/>
          </p:cNvPicPr>
          <p:nvPr/>
        </p:nvPicPr>
        <p:blipFill>
          <a:blip r:embed="rId7"/>
          <a:stretch>
            <a:fillRect/>
          </a:stretch>
        </p:blipFill>
        <p:spPr>
          <a:xfrm>
            <a:off x="1612999" y="1534962"/>
            <a:ext cx="1066800" cy="9779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009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a:r>
            <a:br>
              <a:rPr lang="en-GB" dirty="0"/>
            </a:br>
            <a:r>
              <a:rPr lang="en-GB" dirty="0" smtClean="0"/>
              <a:t>Best practices Q &amp; A</a:t>
            </a:r>
            <a:r>
              <a:rPr lang="en-GB" dirty="0"/>
              <a: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a:t>Q1. </a:t>
            </a:r>
            <a:br>
              <a:rPr lang="en-GB" dirty="0"/>
            </a:br>
            <a:r>
              <a:rPr lang="en-GB" dirty="0" smtClean="0"/>
              <a:t>Is the data </a:t>
            </a:r>
            <a:r>
              <a:rPr lang="en-GB" dirty="0"/>
              <a:t>format </a:t>
            </a:r>
            <a:r>
              <a:rPr lang="en-GB" dirty="0" smtClean="0"/>
              <a:t>capable </a:t>
            </a:r>
            <a:r>
              <a:rPr lang="en-GB" dirty="0"/>
              <a:t>of encoding a variety of QC </a:t>
            </a:r>
            <a:r>
              <a:rPr lang="en-GB" dirty="0" smtClean="0"/>
              <a:t>protocols?</a:t>
            </a:r>
            <a:endParaRPr lang="en-GB" dirty="0"/>
          </a:p>
        </p:txBody>
      </p:sp>
      <p:sp>
        <p:nvSpPr>
          <p:cNvPr id="5" name="Rectangle 4"/>
          <p:cNvSpPr/>
          <p:nvPr/>
        </p:nvSpPr>
        <p:spPr>
          <a:xfrm>
            <a:off x="2467500" y="3067645"/>
            <a:ext cx="10276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3409949" y="3062525"/>
            <a:ext cx="2050561"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no</a:t>
            </a:r>
            <a:endPar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36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30"/>
            <a:ext cx="8229600" cy="1143000"/>
          </a:xfrm>
        </p:spPr>
        <p:txBody>
          <a:bodyPr/>
          <a:lstStyle/>
          <a:p>
            <a:r>
              <a:rPr lang="en-GB" dirty="0" smtClean="0"/>
              <a:t>QC protocols</a:t>
            </a:r>
            <a:endParaRPr lang="en-GB" dirty="0"/>
          </a:p>
        </p:txBody>
      </p:sp>
      <p:sp>
        <p:nvSpPr>
          <p:cNvPr id="6" name="Rectangle 5"/>
          <p:cNvSpPr/>
          <p:nvPr/>
        </p:nvSpPr>
        <p:spPr>
          <a:xfrm>
            <a:off x="381000" y="1915117"/>
            <a:ext cx="2590797" cy="428016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dirty="0" smtClean="0">
                <a:solidFill>
                  <a:schemeClr val="accent1"/>
                </a:solidFill>
              </a:rPr>
              <a:t>Global attributes</a:t>
            </a:r>
          </a:p>
          <a:p>
            <a:pPr algn="ctr"/>
            <a:endParaRPr lang="en-GB" dirty="0">
              <a:solidFill>
                <a:schemeClr val="accent1"/>
              </a:solidFill>
            </a:endParaRPr>
          </a:p>
          <a:p>
            <a:pPr algn="ctr"/>
            <a:endParaRPr lang="en-GB" dirty="0" smtClean="0">
              <a:solidFill>
                <a:schemeClr val="accent1"/>
              </a:solidFill>
            </a:endParaRPr>
          </a:p>
          <a:p>
            <a:pPr algn="ctr"/>
            <a:endParaRPr lang="en-GB" dirty="0">
              <a:solidFill>
                <a:schemeClr val="accent1"/>
              </a:solidFill>
            </a:endParaRPr>
          </a:p>
        </p:txBody>
      </p:sp>
      <p:sp>
        <p:nvSpPr>
          <p:cNvPr id="7" name="Rectangle 6"/>
          <p:cNvSpPr/>
          <p:nvPr/>
        </p:nvSpPr>
        <p:spPr>
          <a:xfrm>
            <a:off x="3067050" y="1915117"/>
            <a:ext cx="2524125" cy="428016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lvl="0" algn="ctr"/>
            <a:r>
              <a:rPr lang="en-GB" sz="1600" dirty="0" smtClean="0">
                <a:solidFill>
                  <a:srgbClr val="4F81BD"/>
                </a:solidFill>
              </a:rPr>
              <a:t>Coordinate variables</a:t>
            </a:r>
            <a:endParaRPr lang="en-GB" sz="1600" dirty="0">
              <a:solidFill>
                <a:srgbClr val="4F81BD"/>
              </a:solidFill>
            </a:endParaRPr>
          </a:p>
          <a:p>
            <a:pPr algn="ctr"/>
            <a:endParaRPr lang="en-GB" dirty="0"/>
          </a:p>
        </p:txBody>
      </p:sp>
      <p:sp>
        <p:nvSpPr>
          <p:cNvPr id="8" name="Rectangle 7"/>
          <p:cNvSpPr/>
          <p:nvPr/>
        </p:nvSpPr>
        <p:spPr>
          <a:xfrm>
            <a:off x="5695950" y="1905592"/>
            <a:ext cx="3248025" cy="428016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lvl="0" algn="ctr"/>
            <a:r>
              <a:rPr lang="en-GB" sz="1600" dirty="0" smtClean="0">
                <a:solidFill>
                  <a:srgbClr val="4F81BD"/>
                </a:solidFill>
              </a:rPr>
              <a:t>Data variables</a:t>
            </a:r>
            <a:endParaRPr lang="en-GB" dirty="0">
              <a:solidFill>
                <a:srgbClr val="4F81BD"/>
              </a:solidFill>
            </a:endParaRPr>
          </a:p>
          <a:p>
            <a:pPr algn="ctr"/>
            <a:endParaRPr lang="en-GB" dirty="0"/>
          </a:p>
        </p:txBody>
      </p:sp>
      <p:grpSp>
        <p:nvGrpSpPr>
          <p:cNvPr id="14" name="Group 13"/>
          <p:cNvGrpSpPr/>
          <p:nvPr/>
        </p:nvGrpSpPr>
        <p:grpSpPr>
          <a:xfrm>
            <a:off x="2401064" y="1136955"/>
            <a:ext cx="4342149" cy="584775"/>
            <a:chOff x="3172589" y="1270305"/>
            <a:chExt cx="4342149" cy="584775"/>
          </a:xfrm>
        </p:grpSpPr>
        <p:sp>
          <p:nvSpPr>
            <p:cNvPr id="4" name="Rectangle 3"/>
            <p:cNvSpPr/>
            <p:nvPr/>
          </p:nvSpPr>
          <p:spPr>
            <a:xfrm>
              <a:off x="3172589" y="1270305"/>
              <a:ext cx="114146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Yes !</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52306" y="1362637"/>
              <a:ext cx="3262432" cy="400110"/>
            </a:xfrm>
            <a:prstGeom prst="rect">
              <a:avLst/>
            </a:prstGeom>
            <a:noFill/>
          </p:spPr>
          <p:txBody>
            <a:bodyPr wrap="none" rtlCol="0">
              <a:spAutoFit/>
            </a:bodyPr>
            <a:lstStyle/>
            <a:p>
              <a:r>
                <a:rPr lang="en-GB" sz="2000" dirty="0" smtClean="0">
                  <a:solidFill>
                    <a:schemeClr val="accent1"/>
                  </a:solidFill>
                </a:rPr>
                <a:t>QC in </a:t>
              </a:r>
              <a:r>
                <a:rPr lang="en-GB" sz="2000" dirty="0" err="1" smtClean="0">
                  <a:solidFill>
                    <a:schemeClr val="accent1"/>
                  </a:solidFill>
                </a:rPr>
                <a:t>Oceansites</a:t>
              </a:r>
              <a:r>
                <a:rPr lang="en-GB" sz="2000" dirty="0" smtClean="0">
                  <a:solidFill>
                    <a:schemeClr val="accent1"/>
                  </a:solidFill>
                </a:rPr>
                <a:t> </a:t>
              </a:r>
              <a:r>
                <a:rPr lang="en-GB" sz="2000" dirty="0" err="1" smtClean="0">
                  <a:solidFill>
                    <a:schemeClr val="accent1"/>
                  </a:solidFill>
                </a:rPr>
                <a:t>NetCDF</a:t>
              </a:r>
              <a:r>
                <a:rPr lang="en-GB" sz="2000" dirty="0" smtClean="0">
                  <a:solidFill>
                    <a:schemeClr val="accent1"/>
                  </a:solidFill>
                </a:rPr>
                <a:t> </a:t>
              </a:r>
              <a:endParaRPr lang="en-GB" sz="2000" dirty="0">
                <a:solidFill>
                  <a:schemeClr val="accent1"/>
                </a:solidFill>
              </a:endParaRPr>
            </a:p>
          </p:txBody>
        </p:sp>
      </p:grpSp>
      <p:graphicFrame>
        <p:nvGraphicFramePr>
          <p:cNvPr id="11" name="Table 10"/>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6519643"/>
              </p:ext>
            </p:extLst>
          </p:nvPr>
        </p:nvGraphicFramePr>
        <p:xfrm>
          <a:off x="457200" y="2380615"/>
          <a:ext cx="2381250" cy="1112520"/>
        </p:xfrm>
        <a:graphic>
          <a:graphicData uri="http://schemas.openxmlformats.org/drawingml/2006/table">
            <a:tbl>
              <a:tblPr firstRow="1" bandRow="1">
                <a:tableStyleId>{2D5ABB26-0587-4C30-8999-92F81FD0307C}</a:tableStyleId>
              </a:tblPr>
              <a:tblGrid>
                <a:gridCol w="2381250"/>
              </a:tblGrid>
              <a:tr h="370840">
                <a:tc>
                  <a:txBody>
                    <a:bodyPr/>
                    <a:lstStyle/>
                    <a:p>
                      <a:r>
                        <a:rPr lang="en-GB" sz="1000" b="1" dirty="0" smtClean="0">
                          <a:solidFill>
                            <a:schemeClr val="bg1"/>
                          </a:solidFill>
                        </a:rPr>
                        <a:t>Provenance</a:t>
                      </a:r>
                      <a:endParaRPr lang="en-GB" sz="1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r>
              <a:tr h="370840">
                <a:tc>
                  <a:txBody>
                    <a:bodyPr/>
                    <a:lstStyle/>
                    <a:p>
                      <a:r>
                        <a:rPr lang="en-GB" sz="1000" dirty="0" err="1" smtClean="0"/>
                        <a:t>QC_indicator</a:t>
                      </a:r>
                      <a:r>
                        <a:rPr lang="en-GB" sz="1000" dirty="0" smtClean="0"/>
                        <a:t>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000" b="0" dirty="0" err="1" smtClean="0"/>
                        <a:t>Processing_level</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5223617"/>
              </p:ext>
            </p:extLst>
          </p:nvPr>
        </p:nvGraphicFramePr>
        <p:xfrm>
          <a:off x="3171823" y="2380615"/>
          <a:ext cx="2305052" cy="1508760"/>
        </p:xfrm>
        <a:graphic>
          <a:graphicData uri="http://schemas.openxmlformats.org/drawingml/2006/table">
            <a:tbl>
              <a:tblPr firstRow="1" bandRow="1">
                <a:tableStyleId>{2D5ABB26-0587-4C30-8999-92F81FD0307C}</a:tableStyleId>
              </a:tblPr>
              <a:tblGrid>
                <a:gridCol w="2305052"/>
              </a:tblGrid>
              <a:tr h="370840">
                <a:tc>
                  <a:txBody>
                    <a:bodyPr/>
                    <a:lstStyle/>
                    <a:p>
                      <a:r>
                        <a:rPr lang="en-GB" sz="1000" b="1" dirty="0" smtClean="0">
                          <a:solidFill>
                            <a:schemeClr val="bg1"/>
                          </a:solidFill>
                        </a:rPr>
                        <a:t>Type, name, dimension, attributes</a:t>
                      </a:r>
                      <a:endParaRPr lang="en-GB" sz="1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r>
              <a:tr h="370840">
                <a:tc>
                  <a:txBody>
                    <a:bodyPr/>
                    <a:lstStyle/>
                    <a:p>
                      <a:r>
                        <a:rPr lang="en-GB" sz="1000" dirty="0" err="1" smtClean="0"/>
                        <a:t>LATITUDE:QC_indicator</a:t>
                      </a:r>
                      <a:r>
                        <a:rPr lang="en-GB" sz="1000" dirty="0" smtClean="0"/>
                        <a: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err="1" smtClean="0"/>
                        <a:t>LATITUDE:uncertainty</a:t>
                      </a:r>
                      <a:r>
                        <a:rPr lang="en-GB" sz="1000" dirty="0" smtClean="0"/>
                        <a:t> = ;</a:t>
                      </a:r>
                    </a:p>
                    <a:p>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err="1" smtClean="0"/>
                        <a:t>LATITUDE:processing_level</a:t>
                      </a:r>
                      <a:r>
                        <a:rPr lang="en-GB" sz="1000" baseline="0" dirty="0" smtClean="0"/>
                        <a:t> = ;</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4789253"/>
              </p:ext>
            </p:extLst>
          </p:nvPr>
        </p:nvGraphicFramePr>
        <p:xfrm>
          <a:off x="5795960" y="2380615"/>
          <a:ext cx="3062289" cy="1925320"/>
        </p:xfrm>
        <a:graphic>
          <a:graphicData uri="http://schemas.openxmlformats.org/drawingml/2006/table">
            <a:tbl>
              <a:tblPr firstRow="1" bandRow="1">
                <a:tableStyleId>{2D5ABB26-0587-4C30-8999-92F81FD0307C}</a:tableStyleId>
              </a:tblPr>
              <a:tblGrid>
                <a:gridCol w="3062289"/>
              </a:tblGrid>
              <a:tr h="370840">
                <a:tc>
                  <a:txBody>
                    <a:bodyPr/>
                    <a:lstStyle/>
                    <a:p>
                      <a:r>
                        <a:rPr lang="en-GB" sz="1000" b="1" dirty="0" smtClean="0">
                          <a:solidFill>
                            <a:schemeClr val="bg1"/>
                          </a:solidFill>
                        </a:rPr>
                        <a:t>Type, name, dimension, attributes</a:t>
                      </a:r>
                      <a:endParaRPr lang="en-GB" sz="1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r>
              <a:tr h="370840">
                <a:tc>
                  <a:txBody>
                    <a:bodyPr/>
                    <a:lstStyle/>
                    <a:p>
                      <a:r>
                        <a:rPr lang="en-GB" sz="1000" dirty="0" err="1" smtClean="0"/>
                        <a:t>TEMP_QC:long_name</a:t>
                      </a:r>
                      <a:r>
                        <a:rPr lang="en-GB" sz="1000" dirty="0" smtClean="0"/>
                        <a:t> =; </a:t>
                      </a:r>
                    </a:p>
                    <a:p>
                      <a:r>
                        <a:rPr lang="en-GB" sz="1000" dirty="0" err="1" smtClean="0"/>
                        <a:t>TEMP_QC:conventions</a:t>
                      </a:r>
                      <a:r>
                        <a:rPr lang="en-GB" sz="1000" dirty="0" smtClean="0"/>
                        <a:t> =; </a:t>
                      </a:r>
                    </a:p>
                    <a:p>
                      <a:r>
                        <a:rPr lang="en-GB" sz="1000" dirty="0" err="1" smtClean="0"/>
                        <a:t>TEMP_QC:coordinates</a:t>
                      </a:r>
                      <a:r>
                        <a:rPr lang="en-GB" sz="1000" dirty="0" smtClean="0"/>
                        <a:t> =;</a:t>
                      </a:r>
                    </a:p>
                    <a:p>
                      <a:r>
                        <a:rPr lang="en-GB" sz="1000" dirty="0" err="1" smtClean="0"/>
                        <a:t>TEMP_QC:flag_values</a:t>
                      </a:r>
                      <a:r>
                        <a:rPr lang="en-GB" sz="1000" dirty="0" smtClean="0"/>
                        <a:t> =; </a:t>
                      </a:r>
                    </a:p>
                    <a:p>
                      <a:r>
                        <a:rPr lang="en-GB" sz="1000" dirty="0" err="1" smtClean="0"/>
                        <a:t>TEMP_QC:flag_meanings</a:t>
                      </a:r>
                      <a:r>
                        <a:rPr lang="en-GB" sz="1000"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000" dirty="0" err="1" smtClean="0"/>
                        <a:t>TEMP_uncertainty:long_name</a:t>
                      </a:r>
                      <a:r>
                        <a:rPr lang="en-GB" sz="1000" baseline="0" dirty="0" smtClean="0"/>
                        <a:t> = </a:t>
                      </a:r>
                      <a:r>
                        <a:rPr lang="en-GB" sz="1000" dirty="0" smtClean="0"/>
                        <a:t>;</a:t>
                      </a:r>
                    </a:p>
                    <a:p>
                      <a:r>
                        <a:rPr lang="en-GB" sz="1000" dirty="0" err="1" smtClean="0"/>
                        <a:t>TEMP_uncertainty:units</a:t>
                      </a:r>
                      <a:r>
                        <a:rPr lang="en-GB" sz="1000" dirty="0" smtClean="0"/>
                        <a:t> =;</a:t>
                      </a:r>
                    </a:p>
                    <a:p>
                      <a:r>
                        <a:rPr lang="en-GB" sz="1000" dirty="0" smtClean="0"/>
                        <a:t>TEMP_uncertainty:_</a:t>
                      </a:r>
                      <a:r>
                        <a:rPr lang="en-GB" sz="1000" dirty="0" err="1" smtClean="0"/>
                        <a:t>FillValue</a:t>
                      </a:r>
                      <a:r>
                        <a:rPr lang="en-GB" sz="1000" dirty="0" smtClean="0"/>
                        <a:t> = ;</a:t>
                      </a:r>
                    </a:p>
                    <a:p>
                      <a:r>
                        <a:rPr lang="en-GB" sz="1000" dirty="0" err="1" smtClean="0"/>
                        <a:t>TEMP_uncertainty:comment</a:t>
                      </a:r>
                      <a:r>
                        <a:rPr lang="en-GB" sz="1000"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1084622" y="5768459"/>
            <a:ext cx="1120820"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Optional</a:t>
            </a: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0" name="Group 9"/>
          <p:cNvGrpSpPr/>
          <p:nvPr/>
        </p:nvGrpSpPr>
        <p:grpSpPr>
          <a:xfrm>
            <a:off x="3668472" y="5614570"/>
            <a:ext cx="4327316" cy="523221"/>
            <a:chOff x="3668472" y="5614570"/>
            <a:chExt cx="4327316" cy="523221"/>
          </a:xfrm>
        </p:grpSpPr>
        <p:grpSp>
          <p:nvGrpSpPr>
            <p:cNvPr id="21" name="Group 20"/>
            <p:cNvGrpSpPr/>
            <p:nvPr/>
          </p:nvGrpSpPr>
          <p:grpSpPr>
            <a:xfrm>
              <a:off x="3668472" y="5755243"/>
              <a:ext cx="4327316" cy="382548"/>
              <a:chOff x="3668472" y="5755243"/>
              <a:chExt cx="4327316" cy="382548"/>
            </a:xfrm>
          </p:grpSpPr>
          <p:sp>
            <p:nvSpPr>
              <p:cNvPr id="26" name="TextBox 25"/>
              <p:cNvSpPr txBox="1"/>
              <p:nvPr/>
            </p:nvSpPr>
            <p:spPr>
              <a:xfrm>
                <a:off x="3668472" y="5768459"/>
                <a:ext cx="1351652"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Mandatory</a:t>
                </a: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TextBox 26"/>
              <p:cNvSpPr txBox="1"/>
              <p:nvPr/>
            </p:nvSpPr>
            <p:spPr>
              <a:xfrm>
                <a:off x="6644136" y="5755243"/>
                <a:ext cx="1351652"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Mandatory</a:t>
                </a: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0" name="Straight Arrow Connector 19"/>
              <p:cNvCxnSpPr/>
              <p:nvPr/>
            </p:nvCxnSpPr>
            <p:spPr>
              <a:xfrm flipV="1">
                <a:off x="5124450" y="5939909"/>
                <a:ext cx="1462536" cy="13216"/>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5695950" y="5614570"/>
              <a:ext cx="659155" cy="307777"/>
            </a:xfrm>
            <a:prstGeom prst="rect">
              <a:avLst/>
            </a:prstGeom>
            <a:noFill/>
          </p:spPr>
          <p:txBody>
            <a:bodyPr wrap="none" rtlCol="0">
              <a:spAutoFit/>
            </a:bodyPr>
            <a:lstStyle/>
            <a:p>
              <a:r>
                <a:rPr lang="en-GB" sz="1400" dirty="0" smtClean="0">
                  <a:solidFill>
                    <a:srgbClr val="FF0000"/>
                  </a:solidFill>
                </a:rPr>
                <a:t>Either</a:t>
              </a:r>
              <a:endParaRPr lang="en-GB" sz="1400" dirty="0">
                <a:solidFill>
                  <a:srgbClr val="FF0000"/>
                </a:solidFill>
              </a:endParaRPr>
            </a:p>
          </p:txBody>
        </p:sp>
      </p:grpSp>
      <p:sp>
        <p:nvSpPr>
          <p:cNvPr id="5" name="TextBox 4"/>
          <p:cNvSpPr txBox="1"/>
          <p:nvPr/>
        </p:nvSpPr>
        <p:spPr>
          <a:xfrm>
            <a:off x="522035" y="3778131"/>
            <a:ext cx="2245994" cy="523220"/>
          </a:xfrm>
          <a:prstGeom prst="rect">
            <a:avLst/>
          </a:prstGeom>
          <a:noFill/>
        </p:spPr>
        <p:txBody>
          <a:bodyPr wrap="square" rtlCol="0">
            <a:spAutoFit/>
          </a:bodyPr>
          <a:lstStyle/>
          <a:p>
            <a:pPr algn="ctr"/>
            <a:r>
              <a:rPr lang="en-GB" sz="1400" dirty="0" smtClean="0"/>
              <a:t>Describes overall dataset quality </a:t>
            </a:r>
            <a:endParaRPr lang="en-GB" sz="1400" dirty="0"/>
          </a:p>
        </p:txBody>
      </p:sp>
      <p:sp>
        <p:nvSpPr>
          <p:cNvPr id="23" name="TextBox 22"/>
          <p:cNvSpPr txBox="1"/>
          <p:nvPr/>
        </p:nvSpPr>
        <p:spPr>
          <a:xfrm>
            <a:off x="3230881" y="4130556"/>
            <a:ext cx="2245994" cy="523220"/>
          </a:xfrm>
          <a:prstGeom prst="rect">
            <a:avLst/>
          </a:prstGeom>
          <a:noFill/>
        </p:spPr>
        <p:txBody>
          <a:bodyPr wrap="square" rtlCol="0">
            <a:spAutoFit/>
          </a:bodyPr>
          <a:lstStyle/>
          <a:p>
            <a:pPr algn="ctr"/>
            <a:r>
              <a:rPr lang="en-GB" sz="1400" dirty="0" smtClean="0"/>
              <a:t>Describes data channel quality </a:t>
            </a:r>
            <a:endParaRPr lang="en-GB" sz="1400" dirty="0"/>
          </a:p>
        </p:txBody>
      </p:sp>
      <p:sp>
        <p:nvSpPr>
          <p:cNvPr id="24" name="TextBox 23"/>
          <p:cNvSpPr txBox="1"/>
          <p:nvPr/>
        </p:nvSpPr>
        <p:spPr>
          <a:xfrm>
            <a:off x="5855717" y="4544566"/>
            <a:ext cx="3002531" cy="307777"/>
          </a:xfrm>
          <a:prstGeom prst="rect">
            <a:avLst/>
          </a:prstGeom>
          <a:noFill/>
        </p:spPr>
        <p:txBody>
          <a:bodyPr wrap="square" rtlCol="0">
            <a:spAutoFit/>
          </a:bodyPr>
          <a:lstStyle/>
          <a:p>
            <a:pPr algn="ctr"/>
            <a:r>
              <a:rPr lang="en-GB" sz="1400" dirty="0" smtClean="0"/>
              <a:t>Describes data cycle quality</a:t>
            </a:r>
            <a:endParaRPr lang="en-GB"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782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QC protocols</a:t>
            </a:r>
            <a:endParaRPr lang="en-GB" dirty="0"/>
          </a:p>
        </p:txBody>
      </p:sp>
      <p:sp>
        <p:nvSpPr>
          <p:cNvPr id="3" name="Content Placeholder 2"/>
          <p:cNvSpPr>
            <a:spLocks noGrp="1"/>
          </p:cNvSpPr>
          <p:nvPr>
            <p:ph sz="half" idx="1"/>
          </p:nvPr>
        </p:nvSpPr>
        <p:spPr>
          <a:xfrm>
            <a:off x="238126" y="1600200"/>
            <a:ext cx="2876550" cy="4525963"/>
          </a:xfrm>
        </p:spPr>
        <p:txBody>
          <a:bodyPr>
            <a:normAutofit/>
          </a:bodyPr>
          <a:lstStyle/>
          <a:p>
            <a:pPr marL="342900" indent="-342900">
              <a:buFont typeface="Arial" panose="020B0604020202020204" pitchFamily="34" charset="0"/>
              <a:buChar char="•"/>
            </a:pPr>
            <a:endParaRPr lang="en-GB" sz="2000" dirty="0">
              <a:solidFill>
                <a:schemeClr val="accent1"/>
              </a:solidFill>
            </a:endParaRPr>
          </a:p>
          <a:p>
            <a:pPr marL="342900" indent="-342900">
              <a:buFont typeface="Arial" panose="020B0604020202020204" pitchFamily="34" charset="0"/>
              <a:buChar char="•"/>
            </a:pPr>
            <a:endParaRPr lang="en-GB" sz="2000" dirty="0" smtClean="0">
              <a:solidFill>
                <a:schemeClr val="accent1"/>
              </a:solidFill>
            </a:endParaRPr>
          </a:p>
          <a:p>
            <a:pPr marL="342900" indent="-342900">
              <a:buFont typeface="Arial" panose="020B0604020202020204" pitchFamily="34" charset="0"/>
              <a:buChar char="•"/>
            </a:pPr>
            <a:r>
              <a:rPr lang="en-GB" sz="2000" dirty="0" smtClean="0">
                <a:solidFill>
                  <a:schemeClr val="accent1"/>
                </a:solidFill>
              </a:rPr>
              <a:t>Data cycle flags</a:t>
            </a:r>
          </a:p>
          <a:p>
            <a:pPr marL="342900" indent="-342900">
              <a:buFont typeface="Arial" panose="020B0604020202020204" pitchFamily="34" charset="0"/>
              <a:buChar char="•"/>
            </a:pPr>
            <a:endParaRPr lang="en-GB" sz="2000" dirty="0">
              <a:solidFill>
                <a:schemeClr val="accent1"/>
              </a:solidFill>
            </a:endParaRPr>
          </a:p>
          <a:p>
            <a:pPr marL="342900" indent="-342900">
              <a:buFont typeface="Arial" panose="020B0604020202020204" pitchFamily="34" charset="0"/>
              <a:buChar char="•"/>
            </a:pPr>
            <a:r>
              <a:rPr lang="en-GB" sz="2000" dirty="0" smtClean="0">
                <a:solidFill>
                  <a:schemeClr val="accent1"/>
                </a:solidFill>
              </a:rPr>
              <a:t>Reference table 2</a:t>
            </a:r>
          </a:p>
          <a:p>
            <a:endParaRPr lang="en-GB" sz="2000" dirty="0">
              <a:solidFill>
                <a:schemeClr val="accent1"/>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8975" y="2076403"/>
            <a:ext cx="5457825" cy="258295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14" name="Straight Connector 13"/>
          <p:cNvCxnSpPr/>
          <p:nvPr/>
        </p:nvCxnSpPr>
        <p:spPr>
          <a:xfrm flipH="1">
            <a:off x="8676456" y="2073870"/>
            <a:ext cx="10344" cy="258549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3942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QC protocols</a:t>
            </a:r>
            <a:endParaRPr lang="en-GB" dirty="0"/>
          </a:p>
        </p:txBody>
      </p:sp>
      <p:sp>
        <p:nvSpPr>
          <p:cNvPr id="3" name="Content Placeholder 2"/>
          <p:cNvSpPr>
            <a:spLocks noGrp="1"/>
          </p:cNvSpPr>
          <p:nvPr>
            <p:ph sz="half" idx="1"/>
          </p:nvPr>
        </p:nvSpPr>
        <p:spPr>
          <a:xfrm>
            <a:off x="238125" y="1999617"/>
            <a:ext cx="3124199" cy="2477134"/>
          </a:xfrm>
        </p:spPr>
        <p:txBody>
          <a:bodyPr>
            <a:normAutofit/>
          </a:bodyPr>
          <a:lstStyle/>
          <a:p>
            <a:pPr marL="342900" indent="-342900">
              <a:buFont typeface="Arial" panose="020B0604020202020204" pitchFamily="34" charset="0"/>
              <a:buChar char="•"/>
            </a:pPr>
            <a:endParaRPr lang="en-GB" sz="2000" dirty="0">
              <a:solidFill>
                <a:schemeClr val="accent1"/>
              </a:solidFill>
            </a:endParaRPr>
          </a:p>
          <a:p>
            <a:pPr marL="342900" indent="-342900">
              <a:buFont typeface="Arial" panose="020B0604020202020204" pitchFamily="34" charset="0"/>
              <a:buChar char="•"/>
            </a:pPr>
            <a:r>
              <a:rPr lang="en-GB" sz="2000" dirty="0" smtClean="0">
                <a:solidFill>
                  <a:schemeClr val="accent1"/>
                </a:solidFill>
              </a:rPr>
              <a:t>Processing level descriptors</a:t>
            </a:r>
          </a:p>
          <a:p>
            <a:pPr marL="342900" indent="-342900">
              <a:buFont typeface="Arial" panose="020B0604020202020204" pitchFamily="34" charset="0"/>
              <a:buChar char="•"/>
            </a:pPr>
            <a:endParaRPr lang="en-GB" sz="2000" dirty="0">
              <a:solidFill>
                <a:schemeClr val="accent1"/>
              </a:solidFill>
            </a:endParaRPr>
          </a:p>
          <a:p>
            <a:pPr marL="342900" indent="-342900">
              <a:buFont typeface="Arial" panose="020B0604020202020204" pitchFamily="34" charset="0"/>
              <a:buChar char="•"/>
            </a:pPr>
            <a:r>
              <a:rPr lang="en-GB" sz="2000" dirty="0" smtClean="0">
                <a:solidFill>
                  <a:schemeClr val="accent1"/>
                </a:solidFill>
              </a:rPr>
              <a:t>Reference table 3</a:t>
            </a:r>
          </a:p>
        </p:txBody>
      </p:sp>
      <p:pic>
        <p:nvPicPr>
          <p:cNvPr id="2050" name="Picture 2"/>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14725" y="1999616"/>
            <a:ext cx="4805362" cy="336375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2384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 on QC indicators in data format</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71680" y="1695450"/>
            <a:ext cx="5400640" cy="4164013"/>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4" name="Rectangle 3">
            <a:hlinkClick r:id="rId3"/>
          </p:cNvPr>
          <p:cNvSpPr/>
          <p:nvPr/>
        </p:nvSpPr>
        <p:spPr>
          <a:xfrm>
            <a:off x="2536795" y="1139309"/>
            <a:ext cx="4070410" cy="369332"/>
          </a:xfrm>
          <a:prstGeom prst="rect">
            <a:avLst/>
          </a:prstGeom>
        </p:spPr>
        <p:txBody>
          <a:bodyPr wrap="none">
            <a:spAutoFit/>
          </a:bodyPr>
          <a:lstStyle/>
          <a:p>
            <a:r>
              <a:rPr lang="en-GB" dirty="0">
                <a:hlinkClick r:id="rId3"/>
              </a:rPr>
              <a:t>http://www.oceansites.org/documents/</a:t>
            </a: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887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30"/>
            <a:ext cx="8229600" cy="1143000"/>
          </a:xfrm>
        </p:spPr>
        <p:txBody>
          <a:bodyPr/>
          <a:lstStyle/>
          <a:p>
            <a:r>
              <a:rPr lang="en-GB" dirty="0" smtClean="0"/>
              <a:t>QC protocols</a:t>
            </a:r>
            <a:endParaRPr lang="en-GB" dirty="0"/>
          </a:p>
        </p:txBody>
      </p:sp>
      <p:grpSp>
        <p:nvGrpSpPr>
          <p:cNvPr id="14" name="Group 13"/>
          <p:cNvGrpSpPr/>
          <p:nvPr/>
        </p:nvGrpSpPr>
        <p:grpSpPr>
          <a:xfrm>
            <a:off x="1530291" y="1101742"/>
            <a:ext cx="6946127" cy="584775"/>
            <a:chOff x="3521016" y="1235092"/>
            <a:chExt cx="6946127" cy="584775"/>
          </a:xfrm>
        </p:grpSpPr>
        <p:sp>
          <p:nvSpPr>
            <p:cNvPr id="4" name="Rectangle 3"/>
            <p:cNvSpPr/>
            <p:nvPr/>
          </p:nvSpPr>
          <p:spPr>
            <a:xfrm>
              <a:off x="3521016" y="1235092"/>
              <a:ext cx="73129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252306" y="1362637"/>
              <a:ext cx="6214837" cy="400110"/>
            </a:xfrm>
            <a:prstGeom prst="rect">
              <a:avLst/>
            </a:prstGeom>
            <a:noFill/>
          </p:spPr>
          <p:txBody>
            <a:bodyPr wrap="none" rtlCol="0">
              <a:spAutoFit/>
            </a:bodyPr>
            <a:lstStyle/>
            <a:p>
              <a:r>
                <a:rPr lang="en-GB" sz="2000" dirty="0" smtClean="0">
                  <a:solidFill>
                    <a:schemeClr val="accent1"/>
                  </a:solidFill>
                </a:rPr>
                <a:t>Reference standard QC procedures (best practices)?</a:t>
              </a:r>
              <a:endParaRPr lang="en-GB" sz="2000" dirty="0">
                <a:solidFill>
                  <a:schemeClr val="accent1"/>
                </a:solidFill>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540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24180" y="251130"/>
            <a:ext cx="6962620" cy="1143000"/>
          </a:xfrm>
        </p:spPr>
        <p:txBody>
          <a:bodyPr/>
          <a:lstStyle/>
          <a:p>
            <a:r>
              <a:rPr lang="en-GB" dirty="0" smtClean="0"/>
              <a:t>Example standard QC procedures</a:t>
            </a:r>
            <a:endParaRPr lang="en-GB" dirty="0"/>
          </a:p>
        </p:txBody>
      </p:sp>
      <p:sp>
        <p:nvSpPr>
          <p:cNvPr id="3" name="TextBox 2"/>
          <p:cNvSpPr txBox="1"/>
          <p:nvPr/>
        </p:nvSpPr>
        <p:spPr>
          <a:xfrm>
            <a:off x="241300" y="1529834"/>
            <a:ext cx="5673348" cy="369332"/>
          </a:xfrm>
          <a:prstGeom prst="rect">
            <a:avLst/>
          </a:prstGeom>
          <a:noFill/>
        </p:spPr>
        <p:txBody>
          <a:bodyPr wrap="none" rtlCol="0">
            <a:spAutoFit/>
          </a:bodyPr>
          <a:lstStyle/>
          <a:p>
            <a:r>
              <a:rPr lang="en-GB" dirty="0">
                <a:hlinkClick r:id="rId2"/>
              </a:rPr>
              <a:t>http://coaps.fsu.edu/woce/docs/qchbook/qchbook.htm</a:t>
            </a:r>
            <a:endParaRPr lang="en-GB" dirty="0"/>
          </a:p>
        </p:txBody>
      </p:sp>
      <p:pic>
        <p:nvPicPr>
          <p:cNvPr id="7170"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5200" y="2093643"/>
            <a:ext cx="3378200" cy="4007120"/>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7172" name="Picture 4" descr="Samos Logo"/>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400" y="365640"/>
            <a:ext cx="1371600" cy="105727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5200650" y="2238375"/>
            <a:ext cx="3332964" cy="3139321"/>
          </a:xfrm>
          <a:prstGeom prst="rect">
            <a:avLst/>
          </a:prstGeom>
          <a:noFill/>
        </p:spPr>
        <p:txBody>
          <a:bodyPr wrap="none" rtlCol="0">
            <a:spAutoFit/>
          </a:bodyPr>
          <a:lstStyle/>
          <a:p>
            <a:pPr marL="285750" indent="-285750">
              <a:buFont typeface="Arial" panose="020B0604020202020204" pitchFamily="34" charset="0"/>
              <a:buChar char="•"/>
            </a:pPr>
            <a:r>
              <a:rPr lang="en-GB" dirty="0" smtClean="0"/>
              <a:t>Flagging protocol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Time tests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Bound tests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Platform speed tests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Calculations (e.g. true wind)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250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C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BODC Powerpoint</Template>
  <TotalTime>805</TotalTime>
  <Words>900</Words>
  <Application>Microsoft Macintosh PowerPoint</Application>
  <PresentationFormat>On-screen Show (4:3)</PresentationFormat>
  <Paragraphs>188</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BODC Powerpoint</vt:lpstr>
      <vt:lpstr>Data QC and best practices</vt:lpstr>
      <vt:lpstr>About me</vt:lpstr>
      <vt:lpstr> Best practices Q &amp; A   </vt:lpstr>
      <vt:lpstr>QC protocols</vt:lpstr>
      <vt:lpstr>QC protocols</vt:lpstr>
      <vt:lpstr>QC protocols</vt:lpstr>
      <vt:lpstr>More info on QC indicators in data format</vt:lpstr>
      <vt:lpstr>QC protocols</vt:lpstr>
      <vt:lpstr>Example standard QC procedures</vt:lpstr>
      <vt:lpstr>Example standard QC procedures</vt:lpstr>
      <vt:lpstr>Example standard QC procedures</vt:lpstr>
      <vt:lpstr> Best practices Q &amp; A   </vt:lpstr>
      <vt:lpstr> Best practices Q &amp; A   </vt:lpstr>
      <vt:lpstr> Best practices Q &amp; A   </vt:lpstr>
      <vt:lpstr> Best practices Q &amp; A   </vt:lpstr>
      <vt:lpstr> Best practices Q &amp; A   </vt:lpstr>
      <vt:lpstr>Optimising and Enhancing the Integrated  Atlantic Ocean Observing Systems</vt:lpstr>
      <vt:lpstr>Key observing variables</vt:lpstr>
      <vt:lpstr>Data harmonisation and discovery</vt:lpstr>
      <vt:lpstr>Data harmonisation and discovery</vt:lpstr>
      <vt:lpstr>Data harmonisation and discovery</vt:lpstr>
      <vt:lpstr>Data harmonisation and discovery</vt:lpstr>
      <vt:lpstr>Data harmonisation and discovery</vt:lpstr>
      <vt:lpstr>Thank you</vt:lpstr>
    </vt:vector>
  </TitlesOfParts>
  <Company>NOC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QC and best practices</dc:title>
  <dc:creator>lorr</dc:creator>
  <cp:lastModifiedBy>Louise Darroch</cp:lastModifiedBy>
  <cp:revision>64</cp:revision>
  <dcterms:created xsi:type="dcterms:W3CDTF">2016-04-28T09:08:58Z</dcterms:created>
  <dcterms:modified xsi:type="dcterms:W3CDTF">2016-04-28T09:23:45Z</dcterms:modified>
</cp:coreProperties>
</file>